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309" r:id="rId3"/>
    <p:sldId id="352" r:id="rId4"/>
    <p:sldId id="348" r:id="rId5"/>
    <p:sldId id="266" r:id="rId6"/>
    <p:sldId id="349" r:id="rId7"/>
    <p:sldId id="285" r:id="rId8"/>
    <p:sldId id="356" r:id="rId9"/>
    <p:sldId id="350" r:id="rId10"/>
    <p:sldId id="355" r:id="rId11"/>
    <p:sldId id="257" r:id="rId12"/>
    <p:sldId id="258" r:id="rId13"/>
    <p:sldId id="274" r:id="rId14"/>
    <p:sldId id="366" r:id="rId15"/>
    <p:sldId id="273" r:id="rId16"/>
    <p:sldId id="345" r:id="rId17"/>
    <p:sldId id="298" r:id="rId18"/>
    <p:sldId id="262" r:id="rId19"/>
    <p:sldId id="259" r:id="rId20"/>
    <p:sldId id="291" r:id="rId21"/>
    <p:sldId id="270" r:id="rId22"/>
    <p:sldId id="267" r:id="rId23"/>
    <p:sldId id="268" r:id="rId24"/>
    <p:sldId id="276" r:id="rId25"/>
    <p:sldId id="288" r:id="rId26"/>
    <p:sldId id="286" r:id="rId27"/>
    <p:sldId id="277" r:id="rId28"/>
    <p:sldId id="289" r:id="rId29"/>
    <p:sldId id="269" r:id="rId30"/>
    <p:sldId id="272" r:id="rId31"/>
    <p:sldId id="359" r:id="rId3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4537A8-4C37-497F-8681-5ED77E414818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897EBF-50FD-497B-9179-CA7A50C72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349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22E9C-FD68-491E-A358-32E60C5BE3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F74ADC-A5E2-4541-94D0-09CEC1A3B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701F8-E202-47BD-94FE-3F74B66E8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5C76A2-A8DA-467E-8482-5B4C08279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A001F-544E-4C22-9609-1A758BB13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46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E792-AB8C-464B-A28D-0EF21375A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B0060-6D0E-4D72-B548-E660156D49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C752D-4BDE-4097-90DF-B56A0A74B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E1270-90CE-4DDB-8B04-539ED1AE8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BDB36-5673-4172-992B-C645F196C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333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7D867-9C1E-4E28-9EF9-3B1F48883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42C85C-78F4-4A07-9F57-31C520B8E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CAAD9-7076-4E97-B804-AE79945C2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705E0F-DA4D-498F-8763-33AAE738F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0BCF7-9101-4654-BCB0-80AEB336D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255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96855-2F84-45F2-A3B2-69BC59CA8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AE6DE-7080-4F96-9726-A0F39FC88C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326F6-D606-4EDF-8856-16B2FC6571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A9BA2F-22EF-4CA1-8BDF-966E1EBB0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FBE627-8184-49C9-9A0E-DA15CF2A4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BC539B-DBE6-4B99-9414-D52044019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028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7F12-160E-45DA-A10A-DFE90AD7F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49E635-7B6F-413D-A696-46DFDB10F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F76848-1BA8-40D0-9D9F-3A5484A325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CF3FAD-146E-4952-8F7E-6FF1735265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8EC7D9-6E21-4991-A3FD-5472B51872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DE652D-A117-4005-9889-D6F2AB474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4611D8-BEAF-45B2-BDE2-B2B28E79D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E7EB40-D604-44DF-9090-45627DF93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644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4E2AB-6CDA-4210-93EC-8513020C2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AB8CB8-59DC-49B7-BACE-040E655CB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4BD274-3616-4589-88C7-1671677F9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CDA6AF-9B04-414C-83D9-D5AE26876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97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DAE1CC-2412-4258-81E9-BF0F3D687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0A5DFC-E7CC-4191-8F95-1BF56BC9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0C9A9B-9677-4DD5-AAE2-837154035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502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EB51F-5942-4AC1-A6F4-80EC391AF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9B278-50CC-4131-8FAB-3BD85C45B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75D348-8491-441F-91F1-F673EDA8E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9ED6D0-70D4-42C0-B6EB-DD0386E46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1686D6-53A0-4A2E-851C-C7EA70FF4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17A2B1-C8B6-4C9D-BD25-D94E22F60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651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83756-403F-49AC-AD14-0D764D3E2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464238-1043-443F-87DF-3379E54D09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207F45-9C0C-4B10-AC38-D335237900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3FF76F-FDB7-4341-A603-8E47CE65B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578875-EEDA-4EEF-9F54-A42F4680A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FDC05-252A-42AC-B46C-CC7553162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607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D75BD-B382-4652-8A39-FA18A3B65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656CF3-8BD4-46E9-BD45-CE0AC1CDF0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0C85D-024E-4432-A898-79224E713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9FF3D-B257-4F3D-86B5-D689E3E22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086664-80F4-4DE7-ABCB-4C3AA6655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302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CE7934-D73D-46C9-A5F1-54120C2AD1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77E752-4D40-4B8C-9786-B4F345351E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134AA-B4C9-4266-B6B9-CA50B5B26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61089-26FF-4460-9C92-D7D259DB0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4C2AF9-E216-405A-B9EA-F9E7CEB47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582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6588E5-E191-43DA-B120-9F4E53D09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B98799-4E29-4943-BE17-593E003D0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90121-34FE-4EFD-8BBF-9BA6DCA7BA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24D254-1544-4B2C-9F75-0E9249E30555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C5EA7-8E09-45CF-8C5F-A1393C8047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21D73-CD6A-46FD-B4AF-7401FAF620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E2884-2197-4949-86A3-283E0D2FA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691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teacher@stedward.bham.sch.uk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edward.bham.sch.uk/6ak/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EBFC90-9EC6-40A9-9EDD-0DDB9AC5BE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77" t="9467" r="5466" b="16522"/>
          <a:stretch/>
        </p:blipFill>
        <p:spPr>
          <a:xfrm>
            <a:off x="0" y="0"/>
            <a:ext cx="1207273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29F832B-0660-4DCD-8197-A1E5056D3F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634" y="1431234"/>
            <a:ext cx="11953461" cy="5426765"/>
          </a:xfrm>
        </p:spPr>
        <p:txBody>
          <a:bodyPr>
            <a:noAutofit/>
          </a:bodyPr>
          <a:lstStyle/>
          <a:p>
            <a:r>
              <a:rPr lang="en-GB" sz="6600" dirty="0">
                <a:latin typeface="Twinkl Cursive Looped" panose="02000000000000000000" pitchFamily="2" charset="0"/>
              </a:rPr>
              <a:t>Welcome to Year 4</a:t>
            </a:r>
            <a:br>
              <a:rPr lang="en-GB" sz="6600" dirty="0">
                <a:latin typeface="Twinkl Cursive Looped" panose="02000000000000000000" pitchFamily="2" charset="0"/>
              </a:rPr>
            </a:br>
            <a:br>
              <a:rPr lang="en-GB" sz="6600" dirty="0">
                <a:latin typeface="Twinkl Cursive Looped" panose="02000000000000000000" pitchFamily="2" charset="0"/>
              </a:rPr>
            </a:br>
            <a:r>
              <a:rPr lang="en-GB" sz="6600" dirty="0">
                <a:latin typeface="Twinkl Cursive Looped" panose="02000000000000000000" pitchFamily="2" charset="0"/>
              </a:rPr>
              <a:t> </a:t>
            </a:r>
            <a:br>
              <a:rPr lang="en-GB" sz="6600" dirty="0">
                <a:latin typeface="Twinkl Cursive Looped" panose="02000000000000000000" pitchFamily="2" charset="0"/>
              </a:rPr>
            </a:br>
            <a:endParaRPr lang="en-GB" sz="66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739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>
            <a:extLst>
              <a:ext uri="{FF2B5EF4-FFF2-40B4-BE49-F238E27FC236}">
                <a16:creationId xmlns:a16="http://schemas.microsoft.com/office/drawing/2014/main" id="{7FA3320A-96B6-4E6F-A522-1449FC858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161925"/>
            <a:ext cx="8453437" cy="652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742B8378-8A78-4474-8733-8F76A454A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dirty="0">
                <a:latin typeface="Century Gothic" panose="020B0502020202020204" pitchFamily="34" charset="0"/>
              </a:rPr>
              <a:t>Our school prayer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809838BB-DFE8-47F4-A38D-D285235AE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875"/>
            <a:ext cx="10134600" cy="3816350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Font typeface="Arial" panose="020B0604020202020204" pitchFamily="34" charset="0"/>
              <a:buNone/>
            </a:pPr>
            <a:endParaRPr lang="en-GB" altLang="en-US" dirty="0">
              <a:latin typeface="Century Gothic" panose="020B0502020202020204" pitchFamily="34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Heavenly Father,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This is our school. Let peace live here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Let the rooms be full of happiness.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Let Love live here; Love of God; Love of another and love of life itself.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Let us remember that as many hands build a house, so many hearts build a school. 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3500" dirty="0">
                <a:latin typeface="Century Gothic" panose="020B0502020202020204" pitchFamily="34" charset="0"/>
              </a:rPr>
              <a:t>Amen</a:t>
            </a:r>
          </a:p>
        </p:txBody>
      </p:sp>
      <p:pic>
        <p:nvPicPr>
          <p:cNvPr id="25604" name="Picture 2" descr="C:\Users\Natalie\AppData\Local\Microsoft\Windows\Temporary Internet Files\Content.IE5\HGWHP5P4\MCj00972470000[1].wmf">
            <a:extLst>
              <a:ext uri="{FF2B5EF4-FFF2-40B4-BE49-F238E27FC236}">
                <a16:creationId xmlns:a16="http://schemas.microsoft.com/office/drawing/2014/main" id="{31158308-DB35-420A-A0B5-4E1D3CFE3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7209" y="1347508"/>
            <a:ext cx="1030287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2212AF14-53BD-4AFB-86DC-337F6831A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27651" name="Content Placeholder 3">
            <a:extLst>
              <a:ext uri="{FF2B5EF4-FFF2-40B4-BE49-F238E27FC236}">
                <a16:creationId xmlns:a16="http://schemas.microsoft.com/office/drawing/2014/main" id="{0E5FEFE0-F143-4CFF-8555-CFA5D366907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63751" y="109539"/>
            <a:ext cx="7561263" cy="66389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75C02-C1F0-4C93-B64E-3DACF396D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Being a Catholic school and opportunities for your child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D047C0-2896-4F5F-8673-440A0149F8B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Virtues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Catholic Social Teaching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Collective worship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Assemblies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Liturgy Leaders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Sacramental programme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Choir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Mass reminders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7CDC05C-E34C-4B3F-BF01-673D37659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025468" y="3589866"/>
            <a:ext cx="2328332" cy="258709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8B8D330D-DC99-4809-B5D3-6B2860E63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9677" y="3589866"/>
            <a:ext cx="3057498" cy="229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953C29-4A81-45AA-8D8F-098F94D6271C}"/>
              </a:ext>
            </a:extLst>
          </p:cNvPr>
          <p:cNvSpPr txBox="1"/>
          <p:nvPr/>
        </p:nvSpPr>
        <p:spPr>
          <a:xfrm>
            <a:off x="4563532" y="2690336"/>
            <a:ext cx="458046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Responsibility for..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Developing a good conscience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Making good choices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Showing empathy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Read and present to an audience</a:t>
            </a:r>
          </a:p>
        </p:txBody>
      </p:sp>
    </p:spTree>
    <p:extLst>
      <p:ext uri="{BB962C8B-B14F-4D97-AF65-F5344CB8AC3E}">
        <p14:creationId xmlns:p14="http://schemas.microsoft.com/office/powerpoint/2010/main" val="2716608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EAC2D70A-D71A-4863-BDD3-287D353C6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7171" name="Content Placeholder 3">
            <a:extLst>
              <a:ext uri="{FF2B5EF4-FFF2-40B4-BE49-F238E27FC236}">
                <a16:creationId xmlns:a16="http://schemas.microsoft.com/office/drawing/2014/main" id="{05F9EAA9-DEA8-45D1-8AC7-97206807F3F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2939" y="274639"/>
            <a:ext cx="8366125" cy="624998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C2A19-E361-4ADE-9A85-0717C3C80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365125"/>
            <a:ext cx="11032067" cy="1325563"/>
          </a:xfrm>
        </p:spPr>
        <p:txBody>
          <a:bodyPr>
            <a:normAutofit/>
          </a:bodyPr>
          <a:lstStyle/>
          <a:p>
            <a:r>
              <a:rPr lang="en-GB" sz="4800" b="1" dirty="0"/>
              <a:t>            Punctuality in a good habit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66E01C-05AE-4E91-B22F-5CFDE09529C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GB" sz="9600" b="1" u="sng" dirty="0"/>
              <a:t>Punctuality or Lateness</a:t>
            </a:r>
          </a:p>
          <a:p>
            <a:pPr marL="0" indent="0">
              <a:buFont typeface="Arial" charset="0"/>
              <a:buNone/>
              <a:defRPr/>
            </a:pPr>
            <a:r>
              <a:rPr lang="en-GB" sz="8000" b="1" dirty="0"/>
              <a:t>5 minutes late every day= a day missed every half term</a:t>
            </a:r>
            <a:endParaRPr lang="en-GB" sz="8000" dirty="0"/>
          </a:p>
          <a:p>
            <a:pPr marL="0" indent="0">
              <a:buNone/>
            </a:pPr>
            <a:endParaRPr lang="en-GB" sz="48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1C46238-F59F-4F2E-BF31-30EEE1E2445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32500" lnSpcReduction="20000"/>
          </a:bodyPr>
          <a:lstStyle/>
          <a:p>
            <a:pPr marL="0" indent="0">
              <a:buFont typeface="Arial" charset="0"/>
              <a:buNone/>
              <a:defRPr/>
            </a:pPr>
            <a:r>
              <a:rPr lang="en-GB" sz="6400" b="1" dirty="0">
                <a:solidFill>
                  <a:schemeClr val="bg1"/>
                </a:solidFill>
              </a:rPr>
              <a:t>Attendance</a:t>
            </a:r>
            <a:endParaRPr kumimoji="0" lang="en-GB" sz="6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buFont typeface="Arial" charset="0"/>
              <a:buChar char="•"/>
              <a:defRPr/>
            </a:pPr>
            <a:endParaRPr lang="en-GB" sz="6400" b="1" dirty="0"/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6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90%=19 days=4 weeks=100 lessons missed80%=38 days=8 weeks=200 lessons missed</a:t>
            </a:r>
            <a:endParaRPr kumimoji="0" lang="en-GB" sz="6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6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70%=57 days=11.5 weeks=290 lessons missed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Lateness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 minutes late every day= a day missed every half term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0%=19 days=4 weeks=100 lessons missed</a:t>
            </a:r>
            <a:endParaRPr lang="en-GB" sz="4800" dirty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80%=38 days=8 weeks=200 lessons missed</a:t>
            </a:r>
            <a:endParaRPr lang="en-GB" sz="4800" dirty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70%=57 days=11.5 weeks=290 lessons missed</a:t>
            </a:r>
          </a:p>
          <a:p>
            <a:pPr>
              <a:buFont typeface="Arial" charset="0"/>
              <a:buChar char="•"/>
              <a:defRPr/>
            </a:pPr>
            <a:endParaRPr lang="en-GB" sz="4800" b="1" dirty="0">
              <a:solidFill>
                <a:schemeClr val="bg1"/>
              </a:solidFill>
            </a:endParaRPr>
          </a:p>
          <a:p>
            <a:pPr marL="0" indent="0">
              <a:buFont typeface="Arial" charset="0"/>
              <a:buNone/>
              <a:defRPr/>
            </a:pPr>
            <a:r>
              <a:rPr lang="en-GB" sz="4800" b="1" dirty="0">
                <a:solidFill>
                  <a:schemeClr val="bg1"/>
                </a:solidFill>
              </a:rPr>
              <a:t>Lateness</a:t>
            </a:r>
          </a:p>
          <a:p>
            <a:pPr>
              <a:buFont typeface="Arial" charset="0"/>
              <a:buChar char="•"/>
              <a:defRPr/>
            </a:pPr>
            <a:r>
              <a:rPr lang="en-GB" sz="4800" b="1" dirty="0">
                <a:solidFill>
                  <a:schemeClr val="bg1"/>
                </a:solidFill>
              </a:rPr>
              <a:t>5 minutes late every day= a day missed every half term</a:t>
            </a:r>
            <a:endParaRPr lang="en-GB" sz="48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sz="4400" dirty="0"/>
          </a:p>
          <a:p>
            <a:endParaRPr lang="en-GB" sz="4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F5DBC2-56B1-4D84-88B1-8AD0A116F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9943" y="4231380"/>
            <a:ext cx="3376083" cy="16880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835DB9-0154-40EC-9A2F-EE1E60BB3D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733" y="4688760"/>
            <a:ext cx="2408587" cy="18041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AE9793-CC48-4B9C-80B6-DD9B356600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2066" y="1980453"/>
            <a:ext cx="2956453" cy="165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021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249E3-49DD-44B6-BB84-917A05D58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Good Attendance gives your child the best start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32BC4-7CFB-4E3E-B286-118F62D5F1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0988" y="1690687"/>
            <a:ext cx="5508812" cy="4486275"/>
          </a:xfrm>
        </p:spPr>
        <p:txBody>
          <a:bodyPr>
            <a:normAutofit fontScale="70000" lnSpcReduction="20000"/>
          </a:bodyPr>
          <a:lstStyle/>
          <a:p>
            <a:pPr marL="0" indent="0">
              <a:buFont typeface="Arial" charset="0"/>
              <a:buNone/>
              <a:defRPr/>
            </a:pPr>
            <a:endParaRPr lang="en-GB" sz="2800" b="1" u="sng" dirty="0"/>
          </a:p>
          <a:p>
            <a:pPr>
              <a:buFont typeface="Arial" charset="0"/>
              <a:buChar char="•"/>
              <a:defRPr/>
            </a:pPr>
            <a:r>
              <a:rPr lang="en-GB" sz="2800" b="1" dirty="0">
                <a:solidFill>
                  <a:srgbClr val="FF0000"/>
                </a:solidFill>
              </a:rPr>
              <a:t>90%=19 days=4 weeks=100 lessons missed</a:t>
            </a:r>
            <a:endParaRPr lang="en-GB" sz="2800" dirty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2800" b="1" dirty="0">
                <a:solidFill>
                  <a:srgbClr val="FF0000"/>
                </a:solidFill>
              </a:rPr>
              <a:t>80%=38 days=8 weeks=200 lessons missed</a:t>
            </a:r>
            <a:endParaRPr lang="en-GB" sz="2800" dirty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2800" b="1" dirty="0">
                <a:solidFill>
                  <a:srgbClr val="FF0000"/>
                </a:solidFill>
              </a:rPr>
              <a:t>70%=57 days=11.5 weeks=290 lessons missed</a:t>
            </a:r>
          </a:p>
          <a:p>
            <a:pPr>
              <a:buFont typeface="Arial" charset="0"/>
              <a:buChar char="•"/>
              <a:defRPr/>
            </a:pPr>
            <a:endParaRPr lang="en-GB" sz="2800" b="1" dirty="0"/>
          </a:p>
          <a:p>
            <a:pPr marL="0" indent="0">
              <a:buNone/>
            </a:pPr>
            <a:r>
              <a:rPr lang="en-GB" sz="4600" u="sng" dirty="0"/>
              <a:t>Absence reporting</a:t>
            </a:r>
          </a:p>
          <a:p>
            <a:r>
              <a:rPr lang="en-GB" sz="4600" dirty="0"/>
              <a:t>Phone school office or </a:t>
            </a:r>
            <a:r>
              <a:rPr lang="en-GB" sz="4600" dirty="0">
                <a:highlight>
                  <a:srgbClr val="00FF00"/>
                </a:highlight>
              </a:rPr>
              <a:t>complete the form on the school website for the first day only</a:t>
            </a:r>
          </a:p>
          <a:p>
            <a:endParaRPr lang="en-GB" sz="2800" dirty="0"/>
          </a:p>
          <a:p>
            <a:pPr marL="0" indent="0">
              <a:buFont typeface="Arial" charset="0"/>
              <a:buNone/>
              <a:defRPr/>
            </a:pPr>
            <a:r>
              <a:rPr lang="en-GB" sz="2000" b="1" dirty="0">
                <a:solidFill>
                  <a:schemeClr val="bg1"/>
                </a:solidFill>
              </a:rPr>
              <a:t>Attendance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buFont typeface="Arial" charset="0"/>
              <a:buChar char="•"/>
              <a:defRPr/>
            </a:pPr>
            <a:endParaRPr lang="en-GB" sz="2800" b="1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20E9BC-0D0E-4E64-9306-3A2A0523E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847" y="5055813"/>
            <a:ext cx="1325563" cy="13255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F0A3069-1AFD-484B-94FC-67301783DF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1276709"/>
            <a:ext cx="5732130" cy="5417388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6AD4970-582C-4408-B8D1-13BA36146D5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0064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377958C-0BC6-48DA-8493-DCC85BF2F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 the use of Mobile phones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E756054-CB13-4BAC-967E-0F56FAE251F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73741" y="1927412"/>
            <a:ext cx="4764398" cy="3232570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83C0EE-197F-4E17-AE30-079058C39B1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Mobile use on site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Mobile use in church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Mobile use during assemblies and masses</a:t>
            </a:r>
          </a:p>
        </p:txBody>
      </p:sp>
    </p:spTree>
    <p:extLst>
      <p:ext uri="{BB962C8B-B14F-4D97-AF65-F5344CB8AC3E}">
        <p14:creationId xmlns:p14="http://schemas.microsoft.com/office/powerpoint/2010/main" val="1805131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63311-28D8-4679-953B-72D1363492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17208" y="0"/>
            <a:ext cx="9144000" cy="876300"/>
          </a:xfrm>
        </p:spPr>
        <p:txBody>
          <a:bodyPr>
            <a:normAutofit fontScale="90000"/>
          </a:bodyPr>
          <a:lstStyle/>
          <a:p>
            <a:r>
              <a:rPr lang="en-US" dirty="0"/>
              <a:t>Internet use at home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83D77B-9D01-4E35-9304-F25DE533F1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31E8F0-416C-4523-BA75-E006C56FF2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03" t="6755"/>
          <a:stretch/>
        </p:blipFill>
        <p:spPr>
          <a:xfrm>
            <a:off x="395941" y="850901"/>
            <a:ext cx="10365192" cy="600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733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9E560-751F-4532-81B0-C49DC073B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94F3E-4154-4DEB-8251-10EEDFA982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EF600D-A0C1-4EC3-BB2A-40279A0B9E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53" t="10084" b="7055"/>
          <a:stretch/>
        </p:blipFill>
        <p:spPr>
          <a:xfrm>
            <a:off x="96358" y="134471"/>
            <a:ext cx="12032889" cy="645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946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548B6-2DD8-456E-BEAE-7A6808DEC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CB326-995E-428F-A0D5-3401F02F0C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34F048-4662-4159-AEF4-8BBBEA2F1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47" y="178659"/>
            <a:ext cx="11767387" cy="6793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5889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65E2C8-46A8-416A-9E3B-36CD9A7C0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0235"/>
            <a:ext cx="10515600" cy="496672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sz="6000" dirty="0">
                <a:latin typeface="Twinkl Cursive Looped" panose="02000000000000000000" pitchFamily="2" charset="0"/>
              </a:rPr>
              <a:t>Uniform</a:t>
            </a:r>
            <a:r>
              <a:rPr lang="en-GB" sz="5000" dirty="0">
                <a:latin typeface="Twinkl Cursive Looped" panose="02000000000000000000" pitchFamily="2" charset="0"/>
              </a:rPr>
              <a:t> </a:t>
            </a:r>
            <a:r>
              <a:rPr lang="en-GB" sz="6200" dirty="0">
                <a:latin typeface="Twinkl Cursive Looped" panose="02000000000000000000" pitchFamily="2" charset="0"/>
              </a:rPr>
              <a:t>at St. Edward’s</a:t>
            </a:r>
            <a:b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</a:br>
            <a:b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</a:br>
            <a: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   </a:t>
            </a:r>
            <a:r>
              <a:rPr lang="en-GB" sz="7700" b="1" dirty="0">
                <a:solidFill>
                  <a:srgbClr val="0070C0"/>
                </a:solidFill>
                <a:latin typeface="Twinkl Cursive Looped" panose="02000000000000000000" pitchFamily="2" charset="0"/>
              </a:rPr>
              <a:t>Winter</a:t>
            </a:r>
            <a:r>
              <a:rPr lang="en-GB" sz="50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</a:t>
            </a:r>
            <a:r>
              <a:rPr lang="en-GB" sz="5000" dirty="0">
                <a:solidFill>
                  <a:srgbClr val="0070C0"/>
                </a:solidFill>
              </a:rPr>
              <a:t>		</a:t>
            </a:r>
          </a:p>
          <a:p>
            <a:pPr marL="0" indent="0" algn="ctr">
              <a:buNone/>
            </a:pPr>
            <a:r>
              <a:rPr lang="en-GB" sz="5000" dirty="0">
                <a:solidFill>
                  <a:srgbClr val="0070C0"/>
                </a:solidFill>
                <a:highlight>
                  <a:srgbClr val="FFFF00"/>
                </a:highlight>
              </a:rPr>
              <a:t>Keep it simple!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Label</a:t>
            </a:r>
            <a:r>
              <a:rPr lang="en-GB" sz="3400" dirty="0">
                <a:latin typeface="Twinkl Cursive Looped" panose="02000000000000000000" pitchFamily="2" charset="0"/>
              </a:rPr>
              <a:t> uniform, coats, sandwich boxes &amp; water bottles</a:t>
            </a:r>
          </a:p>
          <a:p>
            <a:r>
              <a:rPr lang="en-GB" sz="3400" dirty="0">
                <a:latin typeface="Twinkl Cursive Looped" panose="02000000000000000000" pitchFamily="2" charset="0"/>
              </a:rPr>
              <a:t>All children must now wear a white shirt with a tie. No polo shirts.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School logo </a:t>
            </a:r>
            <a:r>
              <a:rPr lang="en-GB" sz="3400" dirty="0">
                <a:latin typeface="Twinkl Cursive Looped" panose="02000000000000000000" pitchFamily="2" charset="0"/>
              </a:rPr>
              <a:t>is only needed on the school jumper or cardigan.</a:t>
            </a:r>
          </a:p>
          <a:p>
            <a:r>
              <a:rPr lang="en-GB" sz="3400" dirty="0">
                <a:latin typeface="Twinkl Cursive Looped" panose="02000000000000000000" pitchFamily="2" charset="0"/>
              </a:rPr>
              <a:t>Black school shoes, not trainers. 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No earrings.</a:t>
            </a:r>
          </a:p>
          <a:p>
            <a:r>
              <a:rPr lang="en-GB" sz="3400" dirty="0">
                <a:latin typeface="Twinkl Cursive Looped" panose="02000000000000000000" pitchFamily="2" charset="0"/>
              </a:rPr>
              <a:t>Long hair tied back &amp; small bows in school colours, </a:t>
            </a:r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no extreme hair </a:t>
            </a:r>
            <a:r>
              <a:rPr lang="en-GB" sz="3400" dirty="0">
                <a:latin typeface="Twinkl Cursive Looped" panose="02000000000000000000" pitchFamily="2" charset="0"/>
              </a:rPr>
              <a:t>styles.</a:t>
            </a:r>
          </a:p>
          <a:p>
            <a:r>
              <a:rPr lang="en-GB" sz="34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PE Kits </a:t>
            </a:r>
            <a:r>
              <a:rPr lang="en-GB" sz="3400" dirty="0">
                <a:latin typeface="Twinkl Cursive Looped" panose="02000000000000000000" pitchFamily="2" charset="0"/>
              </a:rPr>
              <a:t>(on PE days)-white plain t-shirt and royal blue shorts; royal blue  or navy jogging bottoms for the winter</a:t>
            </a:r>
          </a:p>
        </p:txBody>
      </p:sp>
      <p:pic>
        <p:nvPicPr>
          <p:cNvPr id="3" name="Picture 2" descr="C:\Users\joanne\Desktop\IMG_1814.JPG">
            <a:extLst>
              <a:ext uri="{FF2B5EF4-FFF2-40B4-BE49-F238E27FC236}">
                <a16:creationId xmlns:a16="http://schemas.microsoft.com/office/drawing/2014/main" id="{51099F6E-640F-4FE2-9C1D-7ADB4E3A8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24" y="230134"/>
            <a:ext cx="2235213" cy="2910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812C5D9-A555-46F3-B302-66433B8C0A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9195" y="95118"/>
            <a:ext cx="2437781" cy="30460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25038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CA06E-B169-435D-949F-DC8442AAB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Working Together - PlanetLaundry">
            <a:extLst>
              <a:ext uri="{FF2B5EF4-FFF2-40B4-BE49-F238E27FC236}">
                <a16:creationId xmlns:a16="http://schemas.microsoft.com/office/drawing/2014/main" id="{B7E0454A-D0C6-4A35-830B-3D0954841F3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68" y="440267"/>
            <a:ext cx="10437199" cy="609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012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65ECABF-4B40-44EA-9599-48CAC3ACE391}"/>
              </a:ext>
            </a:extLst>
          </p:cNvPr>
          <p:cNvSpPr/>
          <p:nvPr/>
        </p:nvSpPr>
        <p:spPr>
          <a:xfrm>
            <a:off x="1049949" y="0"/>
            <a:ext cx="9383697" cy="6858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44D791-AC50-40FE-BBE1-425A8C968419}"/>
              </a:ext>
            </a:extLst>
          </p:cNvPr>
          <p:cNvSpPr txBox="1"/>
          <p:nvPr/>
        </p:nvSpPr>
        <p:spPr>
          <a:xfrm>
            <a:off x="1758354" y="215153"/>
            <a:ext cx="78787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latin typeface="Twinkl Cursive Looped" panose="02000000000000000000" pitchFamily="2" charset="0"/>
              </a:rPr>
              <a:t>Our Team</a:t>
            </a:r>
            <a:endParaRPr lang="en-GB" sz="6000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2821D5-737D-48CB-AF87-4756D1AC4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7905" y="1230816"/>
            <a:ext cx="5859602" cy="30693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C050A1-9B73-41F0-A215-1A59D43F7D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6586" y="4518457"/>
            <a:ext cx="1493649" cy="23395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5CB6CC-4E20-47F4-8E1E-B55D4C325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5386" y="4480354"/>
            <a:ext cx="1539373" cy="23776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264098D-50B3-42F2-A524-C43F7BBCEE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9910" y="4495595"/>
            <a:ext cx="1470787" cy="2362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3226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1C1993BE-2188-4364-929A-2CA375BA3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Designated Safeguarding Leads (DSLs)</a:t>
            </a:r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FD2FEE4E-78D4-4FA6-8B6F-1B639F279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1862139"/>
            <a:ext cx="6616700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6">
            <a:extLst>
              <a:ext uri="{FF2B5EF4-FFF2-40B4-BE49-F238E27FC236}">
                <a16:creationId xmlns:a16="http://schemas.microsoft.com/office/drawing/2014/main" id="{FB7D8081-9517-48B4-9850-031364149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975" y="3844926"/>
            <a:ext cx="1549400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>
            <a:extLst>
              <a:ext uri="{FF2B5EF4-FFF2-40B4-BE49-F238E27FC236}">
                <a16:creationId xmlns:a16="http://schemas.microsoft.com/office/drawing/2014/main" id="{BD3A8FD2-A294-46EA-B6E0-DFC4402C6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238" y="2771775"/>
            <a:ext cx="1135062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2" descr="The Dog Mentor - Trinity School">
            <a:extLst>
              <a:ext uri="{FF2B5EF4-FFF2-40B4-BE49-F238E27FC236}">
                <a16:creationId xmlns:a16="http://schemas.microsoft.com/office/drawing/2014/main" id="{B25B4F25-2795-4E02-8EB4-7864D94E1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714" y="4537075"/>
            <a:ext cx="292258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Pastoral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Family Support Worker </a:t>
            </a:r>
            <a:r>
              <a:rPr lang="en-GB" dirty="0" err="1"/>
              <a:t>Trevina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            3 days per week </a:t>
            </a:r>
          </a:p>
          <a:p>
            <a:r>
              <a:rPr lang="en-GB" dirty="0"/>
              <a:t>SENDCO</a:t>
            </a:r>
          </a:p>
          <a:p>
            <a:r>
              <a:rPr lang="en-GB" dirty="0"/>
              <a:t>Pastoral TA’s</a:t>
            </a:r>
          </a:p>
          <a:p>
            <a:r>
              <a:rPr lang="en-GB" dirty="0"/>
              <a:t>Trained in counselling</a:t>
            </a:r>
          </a:p>
          <a:p>
            <a:r>
              <a:rPr lang="en-GB" dirty="0"/>
              <a:t>Dog Mentor Programme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62D24-83C3-4FF1-98DB-3AA9CA95CE6C}" type="datetime1">
              <a:rPr lang="en-GB" smtClean="0"/>
              <a:t>11/09/2025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6656" y="518949"/>
            <a:ext cx="3456384" cy="2478415"/>
          </a:xfrm>
          <a:prstGeom prst="rect">
            <a:avLst/>
          </a:prstGeom>
        </p:spPr>
      </p:pic>
      <p:sp>
        <p:nvSpPr>
          <p:cNvPr id="6" name="AutoShape 2" descr="https://ukc-powerpoint.officeapps.live.com/pods/GetClipboardImage.ashx?Id=f4296cd0-6a20-4e40-bae3-0caba726d573&amp;DC=GUK1&amp;pkey=3a4ca623-7c11-4faf-be36-ad794c7f04b5&amp;wdwaccluster=GUK1">
            <a:extLst>
              <a:ext uri="{FF2B5EF4-FFF2-40B4-BE49-F238E27FC236}">
                <a16:creationId xmlns:a16="http://schemas.microsoft.com/office/drawing/2014/main" id="{E58D922B-D664-4CDF-A6D7-C54F7527F5D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9A98EE-2627-42B5-B5FA-9C52D2DE03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1" y="3276601"/>
            <a:ext cx="4182532" cy="3262312"/>
          </a:xfrm>
          <a:prstGeom prst="rect">
            <a:avLst/>
          </a:prstGeom>
        </p:spPr>
      </p:pic>
      <p:pic>
        <p:nvPicPr>
          <p:cNvPr id="8" name="Content Placeholder 5">
            <a:extLst>
              <a:ext uri="{FF2B5EF4-FFF2-40B4-BE49-F238E27FC236}">
                <a16:creationId xmlns:a16="http://schemas.microsoft.com/office/drawing/2014/main" id="{0B2EFD73-CE7D-48CB-BAF0-4F9D162924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9408" y="3429000"/>
            <a:ext cx="2291860" cy="24328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A1E3DF-F1DE-4CB0-AC96-5F1AF96BBF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308" y="5787496"/>
            <a:ext cx="695177" cy="7789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85E0E01-8625-48F8-AB99-3E70BA79DF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4519" y="527990"/>
            <a:ext cx="859611" cy="99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19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push dir="u"/>
      </p:transition>
    </mc:Choice>
    <mc:Fallback xmlns="">
      <p:transition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29E70-4627-4AAD-A006-4050B1F13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Safeguarding Paws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78EDA-09B9-41D3-89C8-4368E12F4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402" y="1460500"/>
            <a:ext cx="10515600" cy="5032375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You will see these in your child’s classroom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 stuck on a display so that they are easily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 accessible for them.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 complete them every term as the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 children get to know more staff and </a:t>
            </a:r>
          </a:p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relationships may change.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Children are asked regularly who is on their paw. This enables them to ensure they report problems or worries.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212B40-91AB-0AB4-750E-DD6E3E36DF01}"/>
              </a:ext>
            </a:extLst>
          </p:cNvPr>
          <p:cNvSpPr txBox="1"/>
          <p:nvPr/>
        </p:nvSpPr>
        <p:spPr>
          <a:xfrm>
            <a:off x="5184736" y="225276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814E929D-6597-DA94-9EA8-3473A13594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0" y="169960"/>
            <a:ext cx="4165600" cy="416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539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96EF58-ABFF-466A-9143-3A93C990D4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6156" y="18255"/>
            <a:ext cx="6665844" cy="303474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0ADCFA-A5C4-4B1C-9761-25648BD52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722" y="-644526"/>
            <a:ext cx="10515600" cy="1325563"/>
          </a:xfrm>
        </p:spPr>
        <p:txBody>
          <a:bodyPr>
            <a:noAutofit/>
          </a:bodyPr>
          <a:lstStyle/>
          <a:p>
            <a:pPr algn="r"/>
            <a:r>
              <a:rPr lang="en-GB" sz="6000" dirty="0"/>
              <a:t>                                                               </a:t>
            </a:r>
            <a:r>
              <a:rPr lang="en-GB" sz="6000" dirty="0">
                <a:latin typeface="Twinkl Cursive Looped" panose="02000000000000000000" pitchFamily="2" charset="0"/>
              </a:rPr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A020A-BB47-4E7A-B37F-65DA0BAC8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356" y="2348920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Year group email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</a:rPr>
              <a:t>Checked regularly but please allow 48 hours for a response.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  <a:hlinkClick r:id="rId3"/>
              </a:rPr>
              <a:t>teacher@stedward.bham.sch.uk</a:t>
            </a:r>
            <a:r>
              <a:rPr lang="en-GB" b="1" dirty="0">
                <a:latin typeface="Twinkl Cursive Looped" panose="02000000000000000000" pitchFamily="2" charset="0"/>
              </a:rPr>
              <a:t> 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  <a:hlinkClick r:id="rId3"/>
              </a:rPr>
              <a:t>enquiry@stedward.bham.sch.uk</a:t>
            </a:r>
            <a:r>
              <a:rPr lang="en-GB" b="1" dirty="0">
                <a:latin typeface="Twinkl Cursive Looped" panose="02000000000000000000" pitchFamily="2" charset="0"/>
              </a:rPr>
              <a:t>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Make an appointment with the teacher after school.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</a:rPr>
              <a:t>Wait until all children have been dismissed from the playground.</a:t>
            </a:r>
          </a:p>
          <a:p>
            <a:pPr lvl="1"/>
            <a:r>
              <a:rPr lang="en-GB" b="1" dirty="0">
                <a:latin typeface="Twinkl Cursive Looped" panose="02000000000000000000" pitchFamily="2" charset="0"/>
              </a:rPr>
              <a:t>Please see Class Teacher first-Phase Leader-SLT in that order.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Friday Letter (fortnightly)-link to it on the front page of the website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Weekly email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Year group pages</a:t>
            </a:r>
          </a:p>
        </p:txBody>
      </p:sp>
    </p:spTree>
    <p:extLst>
      <p:ext uri="{BB962C8B-B14F-4D97-AF65-F5344CB8AC3E}">
        <p14:creationId xmlns:p14="http://schemas.microsoft.com/office/powerpoint/2010/main" val="1613029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89333D2-7066-4DEA-B69D-7A8F77EA9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3929" y="681037"/>
            <a:ext cx="8687134" cy="4351338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960761D-2764-4EB0-824F-CCE29652C487}"/>
              </a:ext>
            </a:extLst>
          </p:cNvPr>
          <p:cNvSpPr/>
          <p:nvPr/>
        </p:nvSpPr>
        <p:spPr>
          <a:xfrm>
            <a:off x="7368896" y="5807631"/>
            <a:ext cx="41298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>
              <a:solidFill>
                <a:srgbClr val="0563C1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solidFill>
                  <a:srgbClr val="0563C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https://www.stedward.bham.sch.uk/6ak/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561181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DC8890-308C-41B2-AFD5-4383C08334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3809" y="932155"/>
            <a:ext cx="5775158" cy="54864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F7CC7A-5ED6-4B7E-953A-92301AC70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Things to remember……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50CE5-9518-4B3F-A420-155024924F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166319"/>
            <a:ext cx="3763617" cy="5589587"/>
          </a:xfrm>
        </p:spPr>
        <p:txBody>
          <a:bodyPr>
            <a:normAutofit fontScale="85000" lnSpcReduction="20000"/>
          </a:bodyPr>
          <a:lstStyle/>
          <a:p>
            <a:r>
              <a:rPr lang="en-GB" sz="3600" dirty="0">
                <a:latin typeface="Twinkl Cursive Looped" panose="02000000000000000000" pitchFamily="2" charset="0"/>
              </a:rPr>
              <a:t>Every day is a new day! This is important if we are showing true </a:t>
            </a:r>
            <a:r>
              <a:rPr lang="en-GB" sz="36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forgiveness.</a:t>
            </a:r>
          </a:p>
          <a:p>
            <a:endParaRPr lang="en-GB" sz="3600" dirty="0">
              <a:latin typeface="Twinkl Cursive Looped" panose="02000000000000000000" pitchFamily="2" charset="0"/>
            </a:endParaRPr>
          </a:p>
          <a:p>
            <a:r>
              <a:rPr lang="en-GB" sz="3600" dirty="0">
                <a:latin typeface="Twinkl Cursive Looped" panose="02000000000000000000" pitchFamily="2" charset="0"/>
              </a:rPr>
              <a:t>Please help your child to be </a:t>
            </a:r>
            <a:r>
              <a:rPr lang="en-GB" sz="36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resilient </a:t>
            </a:r>
            <a:r>
              <a:rPr lang="en-GB" sz="3600" dirty="0">
                <a:latin typeface="Twinkl Cursive Looped" panose="02000000000000000000" pitchFamily="2" charset="0"/>
              </a:rPr>
              <a:t>– they need to sort out their own disagreements and come to a resolution. This is a life skill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FABF89-012B-49E1-8F50-B440C04708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154140" y="18255"/>
            <a:ext cx="4037859" cy="6475678"/>
          </a:xfrm>
        </p:spPr>
        <p:txBody>
          <a:bodyPr>
            <a:noAutofit/>
          </a:bodyPr>
          <a:lstStyle/>
          <a:p>
            <a:r>
              <a:rPr lang="en-GB" sz="2200" dirty="0">
                <a:latin typeface="Twinkl Cursive Looped" panose="02000000000000000000" pitchFamily="2" charset="0"/>
              </a:rPr>
              <a:t>Everyone – child/staff/parents can make a mistake…</a:t>
            </a:r>
          </a:p>
          <a:p>
            <a:r>
              <a:rPr lang="en-GB" sz="2200" dirty="0">
                <a:latin typeface="Twinkl Cursive Looped" panose="02000000000000000000" pitchFamily="2" charset="0"/>
              </a:rPr>
              <a:t>A child receiving a </a:t>
            </a:r>
            <a:r>
              <a:rPr lang="en-GB" sz="22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‘red’ </a:t>
            </a:r>
            <a:r>
              <a:rPr lang="en-GB" sz="2200" dirty="0">
                <a:latin typeface="Twinkl Cursive Looped" panose="02000000000000000000" pitchFamily="2" charset="0"/>
              </a:rPr>
              <a:t>is not the end of the world!</a:t>
            </a:r>
          </a:p>
          <a:p>
            <a:r>
              <a:rPr lang="en-GB" sz="2200" dirty="0">
                <a:latin typeface="Twinkl Cursive Looped" panose="02000000000000000000" pitchFamily="2" charset="0"/>
              </a:rPr>
              <a:t>We work hard with children, parents and peers if we see or hear about </a:t>
            </a:r>
            <a:r>
              <a:rPr lang="en-GB" sz="22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bullying behaviours, </a:t>
            </a:r>
            <a:r>
              <a:rPr lang="en-GB" sz="2200" dirty="0">
                <a:latin typeface="Twinkl Cursive Looped" panose="02000000000000000000" pitchFamily="2" charset="0"/>
              </a:rPr>
              <a:t>taking a restorative approach.</a:t>
            </a:r>
          </a:p>
          <a:p>
            <a:endParaRPr lang="en-GB" sz="2200" dirty="0">
              <a:latin typeface="Twinkl Cursive Looped" panose="02000000000000000000" pitchFamily="2" charset="0"/>
            </a:endParaRPr>
          </a:p>
          <a:p>
            <a:endParaRPr lang="en-GB" sz="2200" dirty="0">
              <a:latin typeface="Twinkl Cursive Looped" panose="02000000000000000000" pitchFamily="2" charset="0"/>
            </a:endParaRPr>
          </a:p>
          <a:p>
            <a:r>
              <a:rPr lang="en-GB" sz="2200" dirty="0">
                <a:latin typeface="Twinkl Cursive Looped" panose="02000000000000000000" pitchFamily="2" charset="0"/>
              </a:rPr>
              <a:t>If you have a concern please come straight to your </a:t>
            </a:r>
            <a:r>
              <a:rPr lang="en-GB" sz="2200" dirty="0">
                <a:highlight>
                  <a:srgbClr val="FFFF00"/>
                </a:highlight>
                <a:latin typeface="Twinkl Cursive Looped" panose="02000000000000000000" pitchFamily="2" charset="0"/>
              </a:rPr>
              <a:t>child’s teacher </a:t>
            </a:r>
            <a:r>
              <a:rPr lang="en-GB" sz="2200" dirty="0">
                <a:latin typeface="Twinkl Cursive Looped" panose="02000000000000000000" pitchFamily="2" charset="0"/>
              </a:rPr>
              <a:t>so that we can investigate further – we always have your child’s best interests at heart.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4790AB-5F1A-4F23-A7BB-14F53345D7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4647" y="3957345"/>
            <a:ext cx="1519405" cy="1698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716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077F1-7E6B-4133-8741-54B0BFDB0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Rewards...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D62A58-0FED-4915-8FE1-25989A1E185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399105" y="2302703"/>
            <a:ext cx="3040373" cy="3040373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8884F4-8B85-41D3-8A1B-0CB8C93CDB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44231" y="683065"/>
            <a:ext cx="5181600" cy="5646713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Track-it Points in each lesson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Certificates for 100, 200, 300, 500…points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House points collated weekly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Star of the Week receives a certificate &amp; Tea with Mrs K and the School Dogs in the staffroom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Eco, Digital, Liturgy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Millie Moments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Class rewards for Attendance &amp; Punctuality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Team points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Once the whole class reaches 800 points, they earn reward time.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Focus on positive praise – children receive lots of greens and we celebrate the good!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2674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CC73A-B0CA-44A4-AFD0-6922F11F0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Behaviour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778BAEE-490B-4DF0-B42E-8DAF46E1E85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44471" y="1825625"/>
            <a:ext cx="1949520" cy="194952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7431B6-1E12-4C1D-8310-7A17A9C578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25771" y="927652"/>
            <a:ext cx="7128029" cy="5249311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Orange/Yellow/Red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Red is for more serious incidents and children will receive a suitable and meaningful consequence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Exclusion is rare but sometimes necessary e.g. </a:t>
            </a:r>
            <a:r>
              <a:rPr lang="en-GB" i="1" dirty="0">
                <a:latin typeface="Twinkl Cursive Looped" panose="02000000000000000000" pitchFamily="2" charset="0"/>
              </a:rPr>
              <a:t>Intentional</a:t>
            </a:r>
            <a:r>
              <a:rPr lang="en-GB" dirty="0">
                <a:latin typeface="Twinkl Cursive Looped" panose="02000000000000000000" pitchFamily="2" charset="0"/>
              </a:rPr>
              <a:t> physical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Sometimes children need more individual support to ensure good behaviour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 cannot share information about other children and we need your support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If other parents report things to you please let us know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9717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59307-4ACD-4FC9-B574-6DAE55066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P.E. Kit –Tuesday and Thursday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D3E04-6F04-41C2-816F-35BD484FFA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A white round neck t shirt.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logo is not needed.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Royal blue shorts or blue/black tracksuit bottoms. 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Trainers.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jumper or cardigan, not a hoodie.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Children should not wear any alternatives.</a:t>
            </a: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9653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351D8-ED48-4701-A462-69F76A08D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6E42AD1-F819-479D-BC1C-4F2FF49F1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879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u="sng" dirty="0"/>
              <a:t>Lost Property</a:t>
            </a:r>
          </a:p>
        </p:txBody>
      </p:sp>
      <p:pic>
        <p:nvPicPr>
          <p:cNvPr id="1028" name="Picture 4" descr="COVID-19 on lost property handling">
            <a:extLst>
              <a:ext uri="{FF2B5EF4-FFF2-40B4-BE49-F238E27FC236}">
                <a16:creationId xmlns:a16="http://schemas.microsoft.com/office/drawing/2014/main" id="{F9F4E047-030E-4351-9C45-00EF58CEB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36" y="1565920"/>
            <a:ext cx="7842727" cy="4870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B1BE12-8626-48B2-BFC1-0641E3B81296}"/>
              </a:ext>
            </a:extLst>
          </p:cNvPr>
          <p:cNvSpPr txBox="1"/>
          <p:nvPr/>
        </p:nvSpPr>
        <p:spPr>
          <a:xfrm>
            <a:off x="8489576" y="2034988"/>
            <a:ext cx="259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ensure everything is labelled. We can only find it if it has a name and class.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99700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ECE64-6C64-44F2-9F0B-3AF5A635F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Healthy snacks please</a:t>
            </a:r>
          </a:p>
        </p:txBody>
      </p:sp>
      <p:pic>
        <p:nvPicPr>
          <p:cNvPr id="5" name="Content Placeholder 4" descr="Hands holding an apple and an orange">
            <a:extLst>
              <a:ext uri="{FF2B5EF4-FFF2-40B4-BE49-F238E27FC236}">
                <a16:creationId xmlns:a16="http://schemas.microsoft.com/office/drawing/2014/main" id="{7FBF9F77-B6EF-4655-AE7B-22E8179B7A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637341"/>
            <a:ext cx="5157787" cy="3420056"/>
          </a:xfr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41344F7-47C7-400D-B52E-CA2F919905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9512" y="404906"/>
            <a:ext cx="5183188" cy="368458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4400" dirty="0"/>
              <a:t>Please help us to cut down on the creation of litter and improve health.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/>
              <a:t>Children are also encouraged to bring in a </a:t>
            </a:r>
            <a:r>
              <a:rPr lang="en-GB" sz="4400" u="sng" dirty="0"/>
              <a:t>reusable</a:t>
            </a:r>
            <a:r>
              <a:rPr lang="en-GB" sz="4400" dirty="0"/>
              <a:t> water bottle, which they can keep in the classroom and drink from throughout the day. </a:t>
            </a:r>
          </a:p>
        </p:txBody>
      </p:sp>
      <p:pic>
        <p:nvPicPr>
          <p:cNvPr id="1026" name="Picture 2" descr="Water Bottle Clipart Three Water ...">
            <a:extLst>
              <a:ext uri="{FF2B5EF4-FFF2-40B4-BE49-F238E27FC236}">
                <a16:creationId xmlns:a16="http://schemas.microsoft.com/office/drawing/2014/main" id="{D41E9746-9431-426E-9A68-5AABF2326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188" y="3786747"/>
            <a:ext cx="932330" cy="287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6904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96837-8EEB-42BB-9504-7331BE33E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Homework…. From 22</a:t>
            </a:r>
            <a:r>
              <a:rPr lang="en-GB" baseline="30000" dirty="0">
                <a:latin typeface="Twinkl Cursive Looped" panose="02000000000000000000" pitchFamily="2" charset="0"/>
              </a:rPr>
              <a:t>nd</a:t>
            </a:r>
            <a:r>
              <a:rPr lang="en-GB" dirty="0">
                <a:latin typeface="Twinkl Cursive Looped" panose="02000000000000000000" pitchFamily="2" charset="0"/>
              </a:rPr>
              <a:t> September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6CEB-8B24-4F25-AE09-77ACD232F1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Homework will be set on Monday and is due in on the following Monday.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This will be sent home in children’s bags.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It will include a Maths activity, a reading or writing task. We also have TTRS.</a:t>
            </a:r>
          </a:p>
          <a:p>
            <a:r>
              <a:rPr lang="en-GB" dirty="0">
                <a:highlight>
                  <a:srgbClr val="FFFF00"/>
                </a:highlight>
                <a:latin typeface="Twinkl Cursive Looped" panose="02000000000000000000" pitchFamily="2" charset="0"/>
              </a:rPr>
              <a:t>Spelling will be sent home on a Friday,</a:t>
            </a:r>
            <a:r>
              <a:rPr lang="en-GB" dirty="0">
                <a:latin typeface="Twinkl Cursive Looped" panose="02000000000000000000" pitchFamily="2" charset="0"/>
              </a:rPr>
              <a:t> after being pre-taught in class all week. Spellings tests will be on a Monday.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We will be monitoring and following up with handing homework in.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Children will need to ensure that their </a:t>
            </a:r>
            <a:r>
              <a:rPr lang="en-GB" dirty="0">
                <a:highlight>
                  <a:srgbClr val="FFFF00"/>
                </a:highlight>
                <a:latin typeface="Twinkl Cursive Looped" panose="02000000000000000000" pitchFamily="2" charset="0"/>
              </a:rPr>
              <a:t>reading books are in school everyday </a:t>
            </a:r>
            <a:r>
              <a:rPr lang="en-GB" dirty="0">
                <a:latin typeface="Twinkl Cursive Looped" panose="02000000000000000000" pitchFamily="2" charset="0"/>
              </a:rPr>
              <a:t>so that we can hear them as often as possible. Lost books will be charged at £5 for KS1 and £7 for KS2 books or require a like for like replacement.</a:t>
            </a:r>
          </a:p>
        </p:txBody>
      </p:sp>
    </p:spTree>
    <p:extLst>
      <p:ext uri="{BB962C8B-B14F-4D97-AF65-F5344CB8AC3E}">
        <p14:creationId xmlns:p14="http://schemas.microsoft.com/office/powerpoint/2010/main" val="37541417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82169-8397-41FD-92B9-3941B7BB7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4546"/>
            <a:ext cx="10515600" cy="1671079"/>
          </a:xfrm>
        </p:spPr>
        <p:txBody>
          <a:bodyPr/>
          <a:lstStyle/>
          <a:p>
            <a:r>
              <a:rPr lang="en-GB" u="sng" dirty="0"/>
              <a:t>Join a Writing Lesson</a:t>
            </a:r>
            <a:br>
              <a:rPr lang="en-GB" u="sng" dirty="0"/>
            </a:br>
            <a:r>
              <a:rPr lang="en-GB" dirty="0"/>
              <a:t>Week beginning 17</a:t>
            </a:r>
            <a:r>
              <a:rPr lang="en-GB" baseline="30000" dirty="0"/>
              <a:t>th</a:t>
            </a:r>
            <a:r>
              <a:rPr lang="en-GB" dirty="0"/>
              <a:t> November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0DFBE-8E55-4783-BC4C-616E0A441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87132"/>
            <a:ext cx="10515600" cy="448983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Children writing and reading Stock Vector Image &amp; Art - Alamy">
            <a:extLst>
              <a:ext uri="{FF2B5EF4-FFF2-40B4-BE49-F238E27FC236}">
                <a16:creationId xmlns:a16="http://schemas.microsoft.com/office/drawing/2014/main" id="{2A50998F-8305-4E2E-A79C-CEDC87515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609" y="1840140"/>
            <a:ext cx="6442075" cy="500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12770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99E95-4E3B-4AA0-888A-F3BC44C86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Key moments this year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128098-0DFD-420E-9E97-C40C6F24969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Open lessons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Sacramental celebrations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Workshops 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Masses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Advent &amp; Lent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Christmas Carol Concert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School Council opportunities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Outdoor Days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6ABA60-54DC-4177-BBBE-5307904C6B7B}"/>
              </a:ext>
            </a:extLst>
          </p:cNvPr>
          <p:cNvSpPr txBox="1"/>
          <p:nvPr/>
        </p:nvSpPr>
        <p:spPr>
          <a:xfrm>
            <a:off x="8068236" y="1246094"/>
            <a:ext cx="3783106" cy="449353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u="sng" dirty="0"/>
              <a:t>Plea for help</a:t>
            </a:r>
          </a:p>
          <a:p>
            <a:endParaRPr lang="en-US" dirty="0"/>
          </a:p>
          <a:p>
            <a:r>
              <a:rPr lang="en-US" sz="2400" dirty="0"/>
              <a:t>If you are able to help us when we are walking to church (dates TBC) please could you let us know! </a:t>
            </a:r>
          </a:p>
          <a:p>
            <a:endParaRPr lang="en-US" sz="2400" dirty="0"/>
          </a:p>
          <a:p>
            <a:r>
              <a:rPr lang="en-US" sz="2400" dirty="0"/>
              <a:t>If you are available to come into school to listen to readers, please let us know.</a:t>
            </a:r>
          </a:p>
          <a:p>
            <a:endParaRPr lang="en-US" sz="2400" dirty="0"/>
          </a:p>
          <a:p>
            <a:r>
              <a:rPr lang="en-US" sz="2400" dirty="0"/>
              <a:t>Thank you!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4039332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D315E-6FAB-4449-8BC6-D62FE19C7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103437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Any Questions?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E046A2-A288-4121-8A30-5F9DEB38C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9650" y="3900332"/>
            <a:ext cx="1887849" cy="2330915"/>
          </a:xfrm>
          <a:prstGeom prst="rect">
            <a:avLst/>
          </a:prstGeom>
        </p:spPr>
      </p:pic>
      <p:pic>
        <p:nvPicPr>
          <p:cNvPr id="1026" name="Picture 2" descr="Question mark question clipart 2 - Cliparting.com">
            <a:extLst>
              <a:ext uri="{FF2B5EF4-FFF2-40B4-BE49-F238E27FC236}">
                <a16:creationId xmlns:a16="http://schemas.microsoft.com/office/drawing/2014/main" id="{17A5935B-AA6C-4DB7-9320-31E60BA08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4503" y="3900332"/>
            <a:ext cx="2348097" cy="293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2711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E329E-4816-4A99-8249-9C78CEE04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63199"/>
            <a:ext cx="10515600" cy="1325563"/>
          </a:xfrm>
        </p:spPr>
        <p:txBody>
          <a:bodyPr/>
          <a:lstStyle/>
          <a:p>
            <a:r>
              <a:rPr lang="en-US" dirty="0">
                <a:latin typeface="Twinkl Cursive Looped" panose="02000000000000000000" pitchFamily="2" charset="0"/>
              </a:rPr>
              <a:t>Workshop Activity: 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01707-635E-423D-9BC7-5D1F6EE0C8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169" y="838573"/>
            <a:ext cx="9106478" cy="58190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As it was Mary’s birthday on Monday - 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We are going to create bright and </a:t>
            </a:r>
            <a:r>
              <a:rPr lang="en-US" dirty="0" err="1">
                <a:latin typeface="Twinkl Cursive Looped" panose="02000000000000000000" pitchFamily="2" charset="0"/>
              </a:rPr>
              <a:t>colourful</a:t>
            </a:r>
            <a:r>
              <a:rPr lang="en-US" dirty="0">
                <a:latin typeface="Twinkl Cursive Looped" panose="02000000000000000000" pitchFamily="2" charset="0"/>
              </a:rPr>
              <a:t> bouquets for our class prayer areas.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In the middle of the flower, work together to draw a picture </a:t>
            </a: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of Mary. </a:t>
            </a:r>
          </a:p>
          <a:p>
            <a:pPr marL="0" indent="0">
              <a:buNone/>
            </a:pPr>
            <a:endParaRPr lang="en-US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On each petal, write a word to describe Mary. </a:t>
            </a:r>
          </a:p>
          <a:p>
            <a:pPr marL="0" indent="0">
              <a:buNone/>
            </a:pPr>
            <a:endParaRPr lang="en-US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US" dirty="0">
                <a:latin typeface="Twinkl Cursive Looped" panose="02000000000000000000" pitchFamily="2" charset="0"/>
              </a:rPr>
              <a:t>Examples: loyal, devoted, blessed, special, Mother, gifted, caring, kind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 descr="5 petal flower pattern template - Clipground | Flower templates printable, Flower  template, Flower printable">
            <a:extLst>
              <a:ext uri="{FF2B5EF4-FFF2-40B4-BE49-F238E27FC236}">
                <a16:creationId xmlns:a16="http://schemas.microsoft.com/office/drawing/2014/main" id="{7F9F59CD-29E7-4CC1-848C-09A3F64D60C2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96" b="-1"/>
          <a:stretch/>
        </p:blipFill>
        <p:spPr bwMode="auto">
          <a:xfrm>
            <a:off x="8884024" y="3648635"/>
            <a:ext cx="3180807" cy="30089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D2560DB-46DF-4C1B-9564-D1694B53A691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7" t="14378" r="8834" b="5891"/>
          <a:stretch/>
        </p:blipFill>
        <p:spPr bwMode="auto">
          <a:xfrm>
            <a:off x="9396412" y="586908"/>
            <a:ext cx="2238375" cy="29051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30943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3271</TotalTime>
  <Words>1277</Words>
  <Application>Microsoft Office PowerPoint</Application>
  <PresentationFormat>Widescreen</PresentationFormat>
  <Paragraphs>179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Century Gothic</vt:lpstr>
      <vt:lpstr>Twinkl Cursive Looped</vt:lpstr>
      <vt:lpstr>Office Theme</vt:lpstr>
      <vt:lpstr>Welcome to Year 4    </vt:lpstr>
      <vt:lpstr>PowerPoint Presentation</vt:lpstr>
      <vt:lpstr>Our school prayer</vt:lpstr>
      <vt:lpstr>PowerPoint Presentation</vt:lpstr>
      <vt:lpstr>Being a Catholic school and opportunities for your child</vt:lpstr>
      <vt:lpstr>PowerPoint Presentation</vt:lpstr>
      <vt:lpstr>            Punctuality in a good habit </vt:lpstr>
      <vt:lpstr>Good Attendance gives your child the best start</vt:lpstr>
      <vt:lpstr>Limit the use of Mobile phones</vt:lpstr>
      <vt:lpstr>Internet use at home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Designated Safeguarding Leads (DSLs)</vt:lpstr>
      <vt:lpstr>Pastoral team</vt:lpstr>
      <vt:lpstr>Safeguarding Paws</vt:lpstr>
      <vt:lpstr>                                                               Communication</vt:lpstr>
      <vt:lpstr>PowerPoint Presentation</vt:lpstr>
      <vt:lpstr>Things to remember……</vt:lpstr>
      <vt:lpstr>Rewards...</vt:lpstr>
      <vt:lpstr>Behaviour</vt:lpstr>
      <vt:lpstr>P.E. Kit –Tuesday and Thursday </vt:lpstr>
      <vt:lpstr>Lost Property</vt:lpstr>
      <vt:lpstr>Healthy snacks please</vt:lpstr>
      <vt:lpstr>Homework…. From 22nd September</vt:lpstr>
      <vt:lpstr>Join a Writing Lesson Week beginning 17th November</vt:lpstr>
      <vt:lpstr>Key moments this year</vt:lpstr>
      <vt:lpstr>Any Questions?</vt:lpstr>
      <vt:lpstr>Workshop Activity: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Open Afternoon</dc:title>
  <dc:creator>WorthingtonP</dc:creator>
  <cp:lastModifiedBy>mcconverys</cp:lastModifiedBy>
  <cp:revision>103</cp:revision>
  <cp:lastPrinted>2024-09-09T10:55:46Z</cp:lastPrinted>
  <dcterms:created xsi:type="dcterms:W3CDTF">2021-10-19T09:24:49Z</dcterms:created>
  <dcterms:modified xsi:type="dcterms:W3CDTF">2025-09-11T11:37:00Z</dcterms:modified>
</cp:coreProperties>
</file>