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9" name="Shape 109"/>
          <p:cNvSpPr>
            <a:spLocks noGrp="1" noRot="1" noChangeAspect="1"/>
          </p:cNvSpPr>
          <p:nvPr>
            <p:ph type="sldImg"/>
          </p:nvPr>
        </p:nvSpPr>
        <p:spPr>
          <a:xfrm>
            <a:off x="1143000" y="685800"/>
            <a:ext cx="4572000" cy="3429000"/>
          </a:xfrm>
          <a:prstGeom prst="rect">
            <a:avLst/>
          </a:prstGeom>
        </p:spPr>
        <p:txBody>
          <a:bodyPr/>
          <a:lstStyle/>
          <a:p>
            <a:endParaRPr/>
          </a:p>
        </p:txBody>
      </p:sp>
      <p:sp>
        <p:nvSpPr>
          <p:cNvPr id="110" name="Shape 110"/>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defRPr sz="1200">
        <a:latin typeface="+mj-lt"/>
        <a:ea typeface="+mj-ea"/>
        <a:cs typeface="+mj-cs"/>
        <a:sym typeface="Calibri"/>
      </a:defRPr>
    </a:lvl1pPr>
    <a:lvl2pPr indent="228600" defTabSz="457200" latinLnBrk="0">
      <a:defRPr sz="1200">
        <a:latin typeface="+mj-lt"/>
        <a:ea typeface="+mj-ea"/>
        <a:cs typeface="+mj-cs"/>
        <a:sym typeface="Calibri"/>
      </a:defRPr>
    </a:lvl2pPr>
    <a:lvl3pPr indent="457200" defTabSz="457200" latinLnBrk="0">
      <a:defRPr sz="1200">
        <a:latin typeface="+mj-lt"/>
        <a:ea typeface="+mj-ea"/>
        <a:cs typeface="+mj-cs"/>
        <a:sym typeface="Calibri"/>
      </a:defRPr>
    </a:lvl3pPr>
    <a:lvl4pPr indent="685800" defTabSz="457200" latinLnBrk="0">
      <a:defRPr sz="1200">
        <a:latin typeface="+mj-lt"/>
        <a:ea typeface="+mj-ea"/>
        <a:cs typeface="+mj-cs"/>
        <a:sym typeface="Calibri"/>
      </a:defRPr>
    </a:lvl4pPr>
    <a:lvl5pPr indent="914400" defTabSz="457200" latinLnBrk="0">
      <a:defRPr sz="1200">
        <a:latin typeface="+mj-lt"/>
        <a:ea typeface="+mj-ea"/>
        <a:cs typeface="+mj-cs"/>
        <a:sym typeface="Calibri"/>
      </a:defRPr>
    </a:lvl5pPr>
    <a:lvl6pPr indent="1143000" defTabSz="457200" latinLnBrk="0">
      <a:defRPr sz="1200">
        <a:latin typeface="+mj-lt"/>
        <a:ea typeface="+mj-ea"/>
        <a:cs typeface="+mj-cs"/>
        <a:sym typeface="Calibri"/>
      </a:defRPr>
    </a:lvl6pPr>
    <a:lvl7pPr indent="1371600" defTabSz="457200" latinLnBrk="0">
      <a:defRPr sz="1200">
        <a:latin typeface="+mj-lt"/>
        <a:ea typeface="+mj-ea"/>
        <a:cs typeface="+mj-cs"/>
        <a:sym typeface="Calibri"/>
      </a:defRPr>
    </a:lvl7pPr>
    <a:lvl8pPr indent="1600200" defTabSz="457200" latinLnBrk="0">
      <a:defRPr sz="1200">
        <a:latin typeface="+mj-lt"/>
        <a:ea typeface="+mj-ea"/>
        <a:cs typeface="+mj-cs"/>
        <a:sym typeface="Calibri"/>
      </a:defRPr>
    </a:lvl8pPr>
    <a:lvl9pPr indent="1828800" defTabSz="4572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jointhepod.org/resources/resource/500"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jointhepod.org/energyassembly"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jointhepod.org/resources/resource/50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Shape 120"/>
          <p:cNvSpPr>
            <a:spLocks noGrp="1" noRot="1" noChangeAspect="1"/>
          </p:cNvSpPr>
          <p:nvPr>
            <p:ph type="sldImg"/>
          </p:nvPr>
        </p:nvSpPr>
        <p:spPr>
          <a:prstGeom prst="rect">
            <a:avLst/>
          </a:prstGeom>
        </p:spPr>
        <p:txBody>
          <a:bodyPr/>
          <a:lstStyle/>
          <a:p>
            <a:endParaRPr/>
          </a:p>
        </p:txBody>
      </p:sp>
      <p:sp>
        <p:nvSpPr>
          <p:cNvPr id="121" name="Shape 121"/>
          <p:cNvSpPr>
            <a:spLocks noGrp="1"/>
          </p:cNvSpPr>
          <p:nvPr>
            <p:ph type="body" sz="quarter" idx="1"/>
          </p:nvPr>
        </p:nvSpPr>
        <p:spPr>
          <a:prstGeom prst="rect">
            <a:avLst/>
          </a:prstGeom>
        </p:spPr>
        <p:txBody>
          <a:bodyPr/>
          <a:lstStyle/>
          <a:p>
            <a:r>
              <a:t>This presentation is about the importance of saving energy. It can be used to launch your Switch Off Fortnight activities or the start of a lesson if you’re studying the energy topic.</a:t>
            </a:r>
          </a:p>
          <a:p>
            <a:endParaRPr/>
          </a:p>
          <a:p>
            <a:r>
              <a:t>There is a second assembly you can use at the end of Switch Off Fortnight (Closing Switch Off Fortnight Assembly: </a:t>
            </a:r>
            <a:r>
              <a:rPr u="sng">
                <a:solidFill>
                  <a:srgbClr val="0000FF"/>
                </a:solidFill>
                <a:uFill>
                  <a:solidFill>
                    <a:srgbClr val="0000FF"/>
                  </a:solidFill>
                </a:uFill>
                <a:hlinkClick r:id="rId3"/>
              </a:rPr>
              <a:t>http://jointhepod.org/</a:t>
            </a:r>
            <a:r>
              <a:rPr u="sng"/>
              <a:t>sofclosingassembly</a:t>
            </a:r>
            <a:r>
              <a:t>), which has ideas for how you can celebrate your school’s energy-saving achievements, reward students for taking part and continue to promote the energy-saving message to students and their families.</a:t>
            </a:r>
          </a:p>
          <a:p>
            <a:endParaRPr/>
          </a:p>
          <a:p>
            <a:r>
              <a:t>The assembly requires a few optional props, so make sure you’ve prepared in advance by collating all the materials together.</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pPr>
              <a:defRPr b="1" i="1"/>
            </a:pPr>
            <a:r>
              <a:t>Pre-assembly prep: If it’s possible, draw all the curtains in the room, so it’s dark. Then begin the assembly by turning all the lights off.</a:t>
            </a:r>
          </a:p>
          <a:p>
            <a:pPr>
              <a:defRPr b="1" i="1"/>
            </a:pPr>
            <a:endParaRPr/>
          </a:p>
          <a:p>
            <a:pPr>
              <a:defRPr b="1"/>
            </a:pPr>
            <a:r>
              <a:t>Ask the students: Why do you think we’ve turned the lights off?</a:t>
            </a:r>
          </a:p>
          <a:p>
            <a:pPr>
              <a:defRPr b="1"/>
            </a:pPr>
            <a:endParaRPr/>
          </a:p>
          <a:p>
            <a:pPr>
              <a:defRPr i="1"/>
            </a:pPr>
            <a:r>
              <a:t>Encourage them to put up their hands or shout out answers.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Shape 141"/>
          <p:cNvSpPr>
            <a:spLocks noGrp="1" noRot="1" noChangeAspect="1"/>
          </p:cNvSpPr>
          <p:nvPr>
            <p:ph type="sldImg"/>
          </p:nvPr>
        </p:nvSpPr>
        <p:spPr>
          <a:prstGeom prst="rect">
            <a:avLst/>
          </a:prstGeom>
        </p:spPr>
        <p:txBody>
          <a:bodyPr/>
          <a:lstStyle/>
          <a:p>
            <a:endParaRPr/>
          </a:p>
        </p:txBody>
      </p:sp>
      <p:sp>
        <p:nvSpPr>
          <p:cNvPr id="142" name="Shape 142"/>
          <p:cNvSpPr>
            <a:spLocks noGrp="1"/>
          </p:cNvSpPr>
          <p:nvPr>
            <p:ph type="body" sz="quarter" idx="1"/>
          </p:nvPr>
        </p:nvSpPr>
        <p:spPr>
          <a:prstGeom prst="rect">
            <a:avLst/>
          </a:prstGeom>
        </p:spPr>
        <p:txBody>
          <a:bodyPr/>
          <a:lstStyle/>
          <a:p>
            <a:r>
              <a:t>That’s right – having the lights on uses electricity.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prstGeom prst="rect">
            <a:avLst/>
          </a:prstGeom>
        </p:spPr>
        <p:txBody>
          <a:bodyPr/>
          <a:lstStyle/>
          <a:p>
            <a:endParaRPr/>
          </a:p>
        </p:txBody>
      </p:sp>
      <p:sp>
        <p:nvSpPr>
          <p:cNvPr id="149" name="Shape 149"/>
          <p:cNvSpPr>
            <a:spLocks noGrp="1"/>
          </p:cNvSpPr>
          <p:nvPr>
            <p:ph type="body" sz="quarter" idx="1"/>
          </p:nvPr>
        </p:nvSpPr>
        <p:spPr>
          <a:prstGeom prst="rect">
            <a:avLst/>
          </a:prstGeom>
        </p:spPr>
        <p:txBody>
          <a:bodyPr/>
          <a:lstStyle/>
          <a:p>
            <a:pPr>
              <a:defRPr b="1"/>
            </a:pPr>
            <a:r>
              <a:t>Besides turning on lights, what else do we use electricity for?</a:t>
            </a:r>
          </a:p>
          <a:p>
            <a:endParaRPr/>
          </a:p>
          <a:p>
            <a:pPr defTabSz="914400">
              <a:defRPr i="1"/>
            </a:pPr>
            <a:r>
              <a:t>Encourage students to put up their hands or shout out answers – you could also ask them why different activities use electricity (e.g. why does having a shower or bath use electricity? Answer: to heat the water.) Use the images on the slide to prompt responses from students:</a:t>
            </a:r>
          </a:p>
          <a:p>
            <a:pPr>
              <a:defRPr b="1"/>
            </a:pPr>
            <a:endParaRPr/>
          </a:p>
          <a:p>
            <a:pPr>
              <a:defRPr b="1"/>
            </a:pPr>
            <a:r>
              <a:t>Heating</a:t>
            </a:r>
          </a:p>
          <a:p>
            <a:r>
              <a:t>We use electricity or gas to keep us warm at home and in school.</a:t>
            </a:r>
          </a:p>
          <a:p>
            <a:endParaRPr/>
          </a:p>
          <a:p>
            <a:pPr>
              <a:defRPr b="1"/>
            </a:pPr>
            <a:r>
              <a:t>Hot water</a:t>
            </a:r>
          </a:p>
          <a:p>
            <a:r>
              <a:t>We use electricity or gas to heat up hot water for taps, showers and baths.</a:t>
            </a:r>
          </a:p>
          <a:p>
            <a:endParaRPr/>
          </a:p>
          <a:p>
            <a:pPr>
              <a:defRPr b="1"/>
            </a:pPr>
            <a:r>
              <a:t>Entertainment</a:t>
            </a:r>
          </a:p>
          <a:p>
            <a:r>
              <a:t>Watching TV, playing on your games console, charging your mobile phone… If it requires a plug, it’s using electricity. </a:t>
            </a:r>
          </a:p>
          <a:p>
            <a:endParaRPr/>
          </a:p>
          <a:p>
            <a:pPr>
              <a:defRPr b="1"/>
            </a:pPr>
            <a:r>
              <a:t>Kitchen</a:t>
            </a:r>
          </a:p>
          <a:p>
            <a:r>
              <a:t>Cooking food – whether that’s in the oven, on the hob or in the microwave – uses electricity or gas. So does keeping food cold in the fridge or freezer… Making a cup of tea… Mixing up a smoothie… Baking cakes… Washing up. We use lots of electricity and gas in the kitchen!</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prstGeom prst="rect">
            <a:avLst/>
          </a:prstGeom>
        </p:spPr>
        <p:txBody>
          <a:bodyPr/>
          <a:lstStyle/>
          <a:p>
            <a:endParaRPr/>
          </a:p>
        </p:txBody>
      </p:sp>
      <p:sp>
        <p:nvSpPr>
          <p:cNvPr id="157" name="Shape 157"/>
          <p:cNvSpPr>
            <a:spLocks noGrp="1"/>
          </p:cNvSpPr>
          <p:nvPr>
            <p:ph type="body" sz="quarter" idx="1"/>
          </p:nvPr>
        </p:nvSpPr>
        <p:spPr>
          <a:prstGeom prst="rect">
            <a:avLst/>
          </a:prstGeom>
        </p:spPr>
        <p:txBody>
          <a:bodyPr/>
          <a:lstStyle/>
          <a:p>
            <a:r>
              <a:t>Using electricity and gas costs money, and has an impact on our planet.</a:t>
            </a:r>
          </a:p>
          <a:p>
            <a:endParaRPr/>
          </a:p>
          <a:p>
            <a:r>
              <a:t>That’s because the more electricity and gas we use, the more electricity and gas we need to produce – and this contributes to climate change.</a:t>
            </a:r>
          </a:p>
          <a:p>
            <a:pPr>
              <a:defRPr b="1"/>
            </a:pPr>
            <a:endParaRPr/>
          </a:p>
          <a:p>
            <a:pPr>
              <a:defRPr i="1"/>
            </a:pPr>
            <a:r>
              <a:t>If you want to explore the climate change angle in more detail with students, you could add in slides from the Energy assembly (</a:t>
            </a:r>
            <a:r>
              <a:rPr u="sng">
                <a:solidFill>
                  <a:srgbClr val="0000FF"/>
                </a:solidFill>
                <a:uFill>
                  <a:solidFill>
                    <a:srgbClr val="0000FF"/>
                  </a:solidFill>
                </a:uFill>
                <a:hlinkClick r:id="rId3"/>
              </a:rPr>
              <a:t>http://jointhepod.org/energyassembly</a:t>
            </a:r>
            <a:r>
              <a:t>)</a:t>
            </a:r>
          </a:p>
          <a:p>
            <a:pPr>
              <a:defRPr i="1"/>
            </a:pPr>
            <a:endParaRPr b="1"/>
          </a:p>
          <a:p>
            <a:pPr>
              <a:defRPr b="1"/>
            </a:pPr>
            <a:r>
              <a:t>So what can we do about it?</a:t>
            </a:r>
          </a:p>
          <a:p>
            <a:pPr>
              <a:defRPr b="1"/>
            </a:pPr>
            <a:endParaRPr/>
          </a:p>
          <a:p>
            <a:pPr>
              <a:defRPr i="1"/>
            </a:pPr>
            <a:r>
              <a:t>Encourage students to put up their hands or shout out suggestions. The following three optional slides can be used as prompts if necessary.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Shape 163"/>
          <p:cNvSpPr>
            <a:spLocks noGrp="1" noRot="1" noChangeAspect="1"/>
          </p:cNvSpPr>
          <p:nvPr>
            <p:ph type="sldImg"/>
          </p:nvPr>
        </p:nvSpPr>
        <p:spPr>
          <a:prstGeom prst="rect">
            <a:avLst/>
          </a:prstGeom>
        </p:spPr>
        <p:txBody>
          <a:bodyPr/>
          <a:lstStyle/>
          <a:p>
            <a:endParaRPr/>
          </a:p>
        </p:txBody>
      </p:sp>
      <p:sp>
        <p:nvSpPr>
          <p:cNvPr id="164" name="Shape 164"/>
          <p:cNvSpPr>
            <a:spLocks noGrp="1"/>
          </p:cNvSpPr>
          <p:nvPr>
            <p:ph type="body" sz="quarter" idx="1"/>
          </p:nvPr>
        </p:nvSpPr>
        <p:spPr>
          <a:prstGeom prst="rect">
            <a:avLst/>
          </a:prstGeom>
        </p:spPr>
        <p:txBody>
          <a:bodyPr/>
          <a:lstStyle/>
          <a:p>
            <a:r>
              <a:t>Never turn on the lights?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Shape 167"/>
          <p:cNvSpPr>
            <a:spLocks noGrp="1" noRot="1" noChangeAspect="1"/>
          </p:cNvSpPr>
          <p:nvPr>
            <p:ph type="sldImg"/>
          </p:nvPr>
        </p:nvSpPr>
        <p:spPr>
          <a:prstGeom prst="rect">
            <a:avLst/>
          </a:prstGeom>
        </p:spPr>
        <p:txBody>
          <a:bodyPr/>
          <a:lstStyle/>
          <a:p>
            <a:endParaRPr/>
          </a:p>
        </p:txBody>
      </p:sp>
      <p:sp>
        <p:nvSpPr>
          <p:cNvPr id="168" name="Shape 168"/>
          <p:cNvSpPr>
            <a:spLocks noGrp="1"/>
          </p:cNvSpPr>
          <p:nvPr>
            <p:ph type="body" sz="quarter" idx="1"/>
          </p:nvPr>
        </p:nvSpPr>
        <p:spPr>
          <a:prstGeom prst="rect">
            <a:avLst/>
          </a:prstGeom>
        </p:spPr>
        <p:txBody>
          <a:bodyPr/>
          <a:lstStyle/>
          <a:p>
            <a:r>
              <a:t>Never use any power?</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Shape 174"/>
          <p:cNvSpPr>
            <a:spLocks noGrp="1" noRot="1" noChangeAspect="1"/>
          </p:cNvSpPr>
          <p:nvPr>
            <p:ph type="sldImg"/>
          </p:nvPr>
        </p:nvSpPr>
        <p:spPr>
          <a:prstGeom prst="rect">
            <a:avLst/>
          </a:prstGeom>
        </p:spPr>
        <p:txBody>
          <a:bodyPr/>
          <a:lstStyle/>
          <a:p>
            <a:endParaRPr/>
          </a:p>
        </p:txBody>
      </p:sp>
      <p:sp>
        <p:nvSpPr>
          <p:cNvPr id="175" name="Shape 175"/>
          <p:cNvSpPr>
            <a:spLocks noGrp="1"/>
          </p:cNvSpPr>
          <p:nvPr>
            <p:ph type="body" sz="quarter" idx="1"/>
          </p:nvPr>
        </p:nvSpPr>
        <p:spPr>
          <a:prstGeom prst="rect">
            <a:avLst/>
          </a:prstGeom>
        </p:spPr>
        <p:txBody>
          <a:bodyPr/>
          <a:lstStyle/>
          <a:p>
            <a:r>
              <a:t>Take cold showers? Never turn the heating on?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Shape 183"/>
          <p:cNvSpPr>
            <a:spLocks noGrp="1" noRot="1" noChangeAspect="1"/>
          </p:cNvSpPr>
          <p:nvPr>
            <p:ph type="sldImg"/>
          </p:nvPr>
        </p:nvSpPr>
        <p:spPr>
          <a:prstGeom prst="rect">
            <a:avLst/>
          </a:prstGeom>
        </p:spPr>
        <p:txBody>
          <a:bodyPr/>
          <a:lstStyle/>
          <a:p>
            <a:endParaRPr/>
          </a:p>
        </p:txBody>
      </p:sp>
      <p:sp>
        <p:nvSpPr>
          <p:cNvPr id="184" name="Shape 184"/>
          <p:cNvSpPr>
            <a:spLocks noGrp="1"/>
          </p:cNvSpPr>
          <p:nvPr>
            <p:ph type="body" sz="quarter" idx="1"/>
          </p:nvPr>
        </p:nvSpPr>
        <p:spPr>
          <a:prstGeom prst="rect">
            <a:avLst/>
          </a:prstGeom>
        </p:spPr>
        <p:txBody>
          <a:bodyPr/>
          <a:lstStyle/>
          <a:p>
            <a:r>
              <a:t>You don’t have to stop using electricity or turn off the heating – but we could all be smarter about how we use it and not waste it.</a:t>
            </a:r>
          </a:p>
          <a:p>
            <a:endParaRPr/>
          </a:p>
          <a:p>
            <a:pPr>
              <a:defRPr b="1"/>
            </a:pPr>
            <a:r>
              <a:t>So what can we do to stop wasting energy?</a:t>
            </a:r>
          </a:p>
          <a:p>
            <a:endParaRPr/>
          </a:p>
          <a:p>
            <a:pPr defTabSz="914400">
              <a:defRPr i="1"/>
            </a:pPr>
            <a:r>
              <a:t>Encourage students to put up their hands or shout out suggestions. The following five optional slides can be used as prompts if necessary.</a:t>
            </a:r>
          </a:p>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Shape 190"/>
          <p:cNvSpPr>
            <a:spLocks noGrp="1" noRot="1" noChangeAspect="1"/>
          </p:cNvSpPr>
          <p:nvPr>
            <p:ph type="sldImg"/>
          </p:nvPr>
        </p:nvSpPr>
        <p:spPr>
          <a:prstGeom prst="rect">
            <a:avLst/>
          </a:prstGeom>
        </p:spPr>
        <p:txBody>
          <a:bodyPr/>
          <a:lstStyle/>
          <a:p>
            <a:endParaRPr/>
          </a:p>
        </p:txBody>
      </p:sp>
      <p:sp>
        <p:nvSpPr>
          <p:cNvPr id="191" name="Shape 191"/>
          <p:cNvSpPr>
            <a:spLocks noGrp="1"/>
          </p:cNvSpPr>
          <p:nvPr>
            <p:ph type="body" sz="quarter" idx="1"/>
          </p:nvPr>
        </p:nvSpPr>
        <p:spPr>
          <a:prstGeom prst="rect">
            <a:avLst/>
          </a:prstGeom>
        </p:spPr>
        <p:txBody>
          <a:bodyPr/>
          <a:lstStyle/>
          <a:p>
            <a:pPr>
              <a:defRPr i="1"/>
            </a:pPr>
            <a:r>
              <a:t>Time to use a prop (optional): put on a thick jumper.</a:t>
            </a:r>
          </a:p>
          <a:p>
            <a:pPr>
              <a:defRPr i="1"/>
            </a:pPr>
            <a:endParaRPr/>
          </a:p>
          <a:p>
            <a:r>
              <a:t>If you’re feeling cold, don’t rush to turn up the heating. What could you do instead?</a:t>
            </a:r>
          </a:p>
          <a:p>
            <a:endParaRPr/>
          </a:p>
          <a:p>
            <a:pPr defTabSz="914400">
              <a:defRPr i="1"/>
            </a:pPr>
            <a:r>
              <a:t>Encourage students to put up their hands or shout out suggestions. </a:t>
            </a:r>
          </a:p>
          <a:p>
            <a:pPr>
              <a:defRPr i="1"/>
            </a:pPr>
            <a:endParaRPr/>
          </a:p>
          <a:p>
            <a:pPr marL="171450" indent="-171450">
              <a:buSzPct val="100000"/>
              <a:buFont typeface="Arial"/>
              <a:buChar char="•"/>
            </a:pPr>
            <a:r>
              <a:t>Put on a jumper</a:t>
            </a:r>
          </a:p>
          <a:p>
            <a:pPr marL="171450" indent="-171450">
              <a:buSzPct val="100000"/>
              <a:buFont typeface="Arial"/>
              <a:buChar char="•"/>
            </a:pPr>
            <a:r>
              <a:t>Close any open windows or doors</a:t>
            </a:r>
          </a:p>
          <a:p>
            <a:pPr marL="171450" indent="-171450">
              <a:buSzPct val="100000"/>
              <a:buFont typeface="Arial"/>
              <a:buChar char="•"/>
            </a:pPr>
            <a:endParaRPr/>
          </a:p>
          <a:p>
            <a:r>
              <a:t>Many homes are actually too warm – ideally they should be heated between 18ºC and 21ºC. And, in fact, young people are more comfortable in lower temperatures than adults, so you have no excuse for turning up the heating! </a:t>
            </a:r>
          </a:p>
          <a:p>
            <a:endParaRPr/>
          </a:p>
          <a:p>
            <a:r>
              <a:t>Remember to tell your families about this too.</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Shape 197"/>
          <p:cNvSpPr>
            <a:spLocks noGrp="1" noRot="1" noChangeAspect="1"/>
          </p:cNvSpPr>
          <p:nvPr>
            <p:ph type="sldImg"/>
          </p:nvPr>
        </p:nvSpPr>
        <p:spPr>
          <a:prstGeom prst="rect">
            <a:avLst/>
          </a:prstGeom>
        </p:spPr>
        <p:txBody>
          <a:bodyPr/>
          <a:lstStyle/>
          <a:p>
            <a:endParaRPr/>
          </a:p>
        </p:txBody>
      </p:sp>
      <p:sp>
        <p:nvSpPr>
          <p:cNvPr id="198" name="Shape 198"/>
          <p:cNvSpPr>
            <a:spLocks noGrp="1"/>
          </p:cNvSpPr>
          <p:nvPr>
            <p:ph type="body" sz="quarter" idx="1"/>
          </p:nvPr>
        </p:nvSpPr>
        <p:spPr>
          <a:prstGeom prst="rect">
            <a:avLst/>
          </a:prstGeom>
        </p:spPr>
        <p:txBody>
          <a:bodyPr/>
          <a:lstStyle/>
          <a:p>
            <a:pPr>
              <a:defRPr i="1"/>
            </a:pPr>
            <a:r>
              <a:t>Time to use a prop (optional): turn off the lights in the hall again.</a:t>
            </a:r>
          </a:p>
          <a:p>
            <a:pPr>
              <a:defRPr i="1"/>
            </a:pPr>
            <a:endParaRPr/>
          </a:p>
          <a:p>
            <a:r>
              <a:t>You don’t have to live in constant darkness to save energy. What could you do instead?</a:t>
            </a:r>
          </a:p>
          <a:p>
            <a:endParaRPr/>
          </a:p>
          <a:p>
            <a:pPr defTabSz="914400">
              <a:defRPr i="1"/>
            </a:pPr>
            <a:r>
              <a:t>Encourage students to put up their hands or shout out suggestions. </a:t>
            </a:r>
          </a:p>
          <a:p>
            <a:pPr>
              <a:defRPr i="1"/>
            </a:pPr>
            <a:endParaRPr/>
          </a:p>
          <a:p>
            <a:pPr marL="171450" indent="-171450">
              <a:buSzPct val="100000"/>
              <a:buFont typeface="Arial"/>
              <a:buChar char="•"/>
            </a:pPr>
            <a:r>
              <a:t>Turn off the lights when you leave a room</a:t>
            </a:r>
          </a:p>
          <a:p>
            <a:pPr marL="171450" indent="-171450">
              <a:buSzPct val="100000"/>
              <a:buFont typeface="Arial"/>
              <a:buChar char="•"/>
            </a:pPr>
            <a:r>
              <a:t>Make sure nobody else has left the lights on in an empty room</a:t>
            </a:r>
          </a:p>
          <a:p>
            <a:pPr marL="171450" indent="-171450">
              <a:buSzPct val="100000"/>
              <a:buFont typeface="Arial"/>
              <a:buChar char="•"/>
            </a:pPr>
            <a:r>
              <a:t>Make sure you’re using energy efficient lightbulbs.</a:t>
            </a:r>
          </a:p>
          <a:p>
            <a:pPr marL="171450" indent="-171450">
              <a:buSzPct val="100000"/>
              <a:buFont typeface="Arial"/>
              <a:buChar char="•"/>
            </a:pPr>
            <a:endParaRPr/>
          </a:p>
          <a:p>
            <a:r>
              <a:t>Even turning off the lights for a moment saves more power than it does to start them up again, so always switch off the lights when you leave a room.</a:t>
            </a:r>
          </a:p>
          <a:p>
            <a:endParaRPr/>
          </a:p>
          <a:p>
            <a:r>
              <a:t>Remember to do the same at home too!</a:t>
            </a:r>
          </a:p>
          <a:p>
            <a:endParaRPr/>
          </a:p>
          <a:p>
            <a:pPr defTabSz="914400">
              <a:defRPr i="1"/>
            </a:pPr>
            <a:r>
              <a:t>Time to use a prop (optional): show an energy-efficient lightbulb and a traditional style lightbulb (if available).</a:t>
            </a:r>
          </a:p>
          <a:p>
            <a:pPr defTabSz="914400">
              <a:defRPr i="1"/>
            </a:pPr>
            <a:endParaRPr/>
          </a:p>
          <a:p>
            <a:pPr defTabSz="914400"/>
            <a:r>
              <a:t>Also, check that your family aren’t using any old style lightbulbs too, as these waste energy more than newer style energy-efficient lights.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Shape 204"/>
          <p:cNvSpPr>
            <a:spLocks noGrp="1" noRot="1" noChangeAspect="1"/>
          </p:cNvSpPr>
          <p:nvPr>
            <p:ph type="sldImg"/>
          </p:nvPr>
        </p:nvSpPr>
        <p:spPr>
          <a:prstGeom prst="rect">
            <a:avLst/>
          </a:prstGeom>
        </p:spPr>
        <p:txBody>
          <a:bodyPr/>
          <a:lstStyle/>
          <a:p>
            <a:endParaRPr/>
          </a:p>
        </p:txBody>
      </p:sp>
      <p:sp>
        <p:nvSpPr>
          <p:cNvPr id="205" name="Shape 205"/>
          <p:cNvSpPr>
            <a:spLocks noGrp="1"/>
          </p:cNvSpPr>
          <p:nvPr>
            <p:ph type="body" sz="quarter" idx="1"/>
          </p:nvPr>
        </p:nvSpPr>
        <p:spPr>
          <a:prstGeom prst="rect">
            <a:avLst/>
          </a:prstGeom>
        </p:spPr>
        <p:txBody>
          <a:bodyPr/>
          <a:lstStyle/>
          <a:p>
            <a:pPr>
              <a:lnSpc>
                <a:spcPct val="80000"/>
              </a:lnSpc>
              <a:defRPr sz="1000" b="1"/>
            </a:pPr>
            <a:r>
              <a:t>Does anybody know what this red light signifies?</a:t>
            </a:r>
          </a:p>
          <a:p>
            <a:pPr>
              <a:lnSpc>
                <a:spcPct val="80000"/>
              </a:lnSpc>
              <a:defRPr sz="1000"/>
            </a:pPr>
            <a:endParaRPr/>
          </a:p>
          <a:p>
            <a:pPr defTabSz="914400">
              <a:lnSpc>
                <a:spcPct val="80000"/>
              </a:lnSpc>
              <a:defRPr sz="1000" i="1"/>
            </a:pPr>
            <a:r>
              <a:t>Encourage students to put up their hands or shout out suggestions. </a:t>
            </a:r>
          </a:p>
          <a:p>
            <a:pPr defTabSz="914400">
              <a:lnSpc>
                <a:spcPct val="80000"/>
              </a:lnSpc>
              <a:defRPr sz="1000" i="1"/>
            </a:pPr>
            <a:endParaRPr/>
          </a:p>
          <a:p>
            <a:pPr defTabSz="914400">
              <a:lnSpc>
                <a:spcPct val="80000"/>
              </a:lnSpc>
              <a:defRPr sz="1000"/>
            </a:pPr>
            <a:r>
              <a:t>It means that an appliance – like a TV, DVD player or games console – is still using power. So when you’ve finished watching a film or playing a game, make sure you don’t just turn the device off by the remote control, but you switch it off at the plug too.</a:t>
            </a:r>
          </a:p>
          <a:p>
            <a:pPr defTabSz="914400">
              <a:lnSpc>
                <a:spcPct val="80000"/>
              </a:lnSpc>
              <a:defRPr sz="1000"/>
            </a:pPr>
            <a:endParaRPr/>
          </a:p>
          <a:p>
            <a:pPr defTabSz="914400">
              <a:lnSpc>
                <a:spcPct val="80000"/>
              </a:lnSpc>
              <a:defRPr sz="1000"/>
            </a:pPr>
            <a:r>
              <a:t>If the red light is still on, the appliance is in what’s called ‘standby mode’ and is still using power – even if it looks like it’s switched off.</a:t>
            </a:r>
          </a:p>
          <a:p>
            <a:pPr defTabSz="914400">
              <a:lnSpc>
                <a:spcPct val="80000"/>
              </a:lnSpc>
              <a:defRPr sz="1000"/>
            </a:pPr>
            <a:endParaRPr/>
          </a:p>
          <a:p>
            <a:pPr defTabSz="914400">
              <a:lnSpc>
                <a:spcPct val="80000"/>
              </a:lnSpc>
              <a:defRPr sz="1000"/>
            </a:pPr>
            <a:r>
              <a:t>How much do you think it might cost if you left the TV and games consoles on standby all the time?</a:t>
            </a:r>
          </a:p>
          <a:p>
            <a:pPr defTabSz="914400">
              <a:lnSpc>
                <a:spcPct val="80000"/>
              </a:lnSpc>
              <a:defRPr sz="1000"/>
            </a:pPr>
            <a:endParaRPr/>
          </a:p>
          <a:p>
            <a:pPr defTabSz="914400">
              <a:lnSpc>
                <a:spcPct val="80000"/>
              </a:lnSpc>
              <a:defRPr sz="1000" i="1"/>
            </a:pPr>
            <a:r>
              <a:t>Encourage children to guess the right answer:</a:t>
            </a:r>
          </a:p>
          <a:p>
            <a:pPr defTabSz="914400">
              <a:lnSpc>
                <a:spcPct val="80000"/>
              </a:lnSpc>
              <a:defRPr sz="1000" i="1"/>
            </a:pPr>
            <a:endParaRPr/>
          </a:p>
          <a:p>
            <a:pPr marL="228600" indent="-228600" defTabSz="914400">
              <a:lnSpc>
                <a:spcPct val="80000"/>
              </a:lnSpc>
              <a:buSzPct val="100000"/>
              <a:buAutoNum type="alphaLcParenR"/>
              <a:defRPr sz="1000"/>
            </a:pPr>
            <a:r>
              <a:t>£5 a year?</a:t>
            </a:r>
          </a:p>
          <a:p>
            <a:pPr marL="228600" indent="-228600" defTabSz="914400">
              <a:lnSpc>
                <a:spcPct val="80000"/>
              </a:lnSpc>
              <a:buSzPct val="100000"/>
              <a:buAutoNum type="alphaLcParenR"/>
              <a:defRPr sz="1000"/>
            </a:pPr>
            <a:r>
              <a:t>£20 a year?</a:t>
            </a:r>
          </a:p>
          <a:p>
            <a:pPr marL="228600" indent="-228600" defTabSz="914400">
              <a:lnSpc>
                <a:spcPct val="80000"/>
              </a:lnSpc>
              <a:buSzPct val="100000"/>
              <a:buAutoNum type="alphaLcParenR"/>
              <a:defRPr sz="1000"/>
            </a:pPr>
            <a:r>
              <a:t>Up to £80 a year?</a:t>
            </a:r>
          </a:p>
          <a:p>
            <a:pPr defTabSz="914400">
              <a:lnSpc>
                <a:spcPct val="80000"/>
              </a:lnSpc>
              <a:defRPr sz="1000"/>
            </a:pPr>
            <a:endParaRPr/>
          </a:p>
          <a:p>
            <a:pPr defTabSz="914400">
              <a:lnSpc>
                <a:spcPct val="80000"/>
              </a:lnSpc>
              <a:defRPr sz="1000"/>
            </a:pPr>
            <a:r>
              <a:t>The answer is c). Leaving your TV and games consoles on standby could add an extra £80 a year onto your home’s energy bill </a:t>
            </a:r>
            <a:r>
              <a:rPr i="1"/>
              <a:t>(Source: Energy Saving Trust www.energysavingtrust.org.uk/about-us/news/brits-could-save-£17-billion-year-switching-appliances-standby)</a:t>
            </a:r>
          </a:p>
          <a:p>
            <a:pPr defTabSz="914400">
              <a:lnSpc>
                <a:spcPct val="80000"/>
              </a:lnSpc>
              <a:defRPr sz="1000"/>
            </a:pPr>
            <a:endParaRPr i="1"/>
          </a:p>
          <a:p>
            <a:pPr defTabSz="914400">
              <a:lnSpc>
                <a:spcPct val="80000"/>
              </a:lnSpc>
              <a:defRPr sz="1000"/>
            </a:pPr>
            <a:r>
              <a:t>Imagine if you left every TV in standby mode in your house, every games console, every appliance… that’s a lot of wasted energy and money, isn’t it?</a:t>
            </a:r>
          </a:p>
          <a:p>
            <a:pPr>
              <a:lnSpc>
                <a:spcPct val="80000"/>
              </a:lnSpc>
              <a:defRPr sz="1000" i="1"/>
            </a:pPr>
            <a:endParaRPr/>
          </a:p>
          <a:p>
            <a:pPr>
              <a:lnSpc>
                <a:spcPct val="80000"/>
              </a:lnSpc>
              <a:defRPr sz="1000" i="1"/>
            </a:pPr>
            <a:r>
              <a:t>Time to use a prop (optional): mobile phone and charger.</a:t>
            </a:r>
          </a:p>
          <a:p>
            <a:pPr defTabSz="914400">
              <a:lnSpc>
                <a:spcPct val="80000"/>
              </a:lnSpc>
              <a:defRPr sz="1000" i="1"/>
            </a:pPr>
            <a:endParaRPr/>
          </a:p>
          <a:p>
            <a:pPr defTabSz="914400">
              <a:lnSpc>
                <a:spcPct val="80000"/>
              </a:lnSpc>
              <a:defRPr sz="1000"/>
            </a:pPr>
            <a:r>
              <a:t>Do you have one of these? Or does somebody in your home? Remember that when your mobile phone has finished charging, it still continues to use power, even if it’s reached 100%. So when a mobile phone has finished charging, switch it off at the plug!</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Shape 211"/>
          <p:cNvSpPr>
            <a:spLocks noGrp="1" noRot="1" noChangeAspect="1"/>
          </p:cNvSpPr>
          <p:nvPr>
            <p:ph type="sldImg"/>
          </p:nvPr>
        </p:nvSpPr>
        <p:spPr>
          <a:prstGeom prst="rect">
            <a:avLst/>
          </a:prstGeom>
        </p:spPr>
        <p:txBody>
          <a:bodyPr/>
          <a:lstStyle/>
          <a:p>
            <a:endParaRPr/>
          </a:p>
        </p:txBody>
      </p:sp>
      <p:sp>
        <p:nvSpPr>
          <p:cNvPr id="212" name="Shape 212"/>
          <p:cNvSpPr>
            <a:spLocks noGrp="1"/>
          </p:cNvSpPr>
          <p:nvPr>
            <p:ph type="body" sz="quarter" idx="1"/>
          </p:nvPr>
        </p:nvSpPr>
        <p:spPr>
          <a:prstGeom prst="rect">
            <a:avLst/>
          </a:prstGeom>
        </p:spPr>
        <p:txBody>
          <a:bodyPr/>
          <a:lstStyle/>
          <a:p>
            <a:r>
              <a:t>Remember to encourage your family to save energy too – tell them it could save them hundreds of pounds*, which they’ll love!</a:t>
            </a:r>
          </a:p>
          <a:p>
            <a:endParaRPr/>
          </a:p>
          <a:p>
            <a:r>
              <a:t>What could you do in the kitchen to avoid wasting energy?</a:t>
            </a:r>
          </a:p>
          <a:p>
            <a:endParaRPr/>
          </a:p>
          <a:p>
            <a:pPr>
              <a:defRPr i="1"/>
            </a:pPr>
            <a:r>
              <a:t>You could use props here again too (e.g. kettle, saucepan or washing up bowl).</a:t>
            </a:r>
          </a:p>
          <a:p>
            <a:endParaRPr/>
          </a:p>
          <a:p>
            <a:pPr defTabSz="914400">
              <a:defRPr i="1"/>
            </a:pPr>
            <a:r>
              <a:t>Encourage students to put up their hands or shout out suggestions. </a:t>
            </a:r>
          </a:p>
          <a:p>
            <a:endParaRPr/>
          </a:p>
          <a:p>
            <a:pPr marL="171450" indent="-171450">
              <a:buSzPct val="100000"/>
              <a:buFont typeface="Arial"/>
              <a:buChar char="•"/>
            </a:pPr>
            <a:r>
              <a:t>Don’t overfill the kettle – only boil the amount of water you need each time</a:t>
            </a:r>
          </a:p>
          <a:p>
            <a:pPr marL="171450" indent="-171450">
              <a:buSzPct val="100000"/>
              <a:buFont typeface="Arial"/>
              <a:buChar char="•"/>
            </a:pPr>
            <a:r>
              <a:t>Use a bowl for washing up, rather than rinsing dirty items under a running tap</a:t>
            </a:r>
          </a:p>
          <a:p>
            <a:pPr marL="171450" indent="-171450">
              <a:buSzPct val="100000"/>
              <a:buFont typeface="Arial"/>
              <a:buChar char="•"/>
            </a:pPr>
            <a:r>
              <a:t>Put lids on pans when they’re bubbling on the hob, as they’ll boil quicker</a:t>
            </a:r>
          </a:p>
          <a:p>
            <a:pPr marL="171450" indent="-171450">
              <a:buSzPct val="100000"/>
              <a:buFont typeface="Arial"/>
              <a:buChar char="•"/>
            </a:pPr>
            <a:r>
              <a:t>When buying new appliances – like a washing machine or fridge – remind your parents to look for energy efficient models</a:t>
            </a:r>
          </a:p>
          <a:p>
            <a:pPr marL="171450" indent="-171450">
              <a:buSzPct val="100000"/>
              <a:buFont typeface="Arial"/>
              <a:buChar char="•"/>
            </a:pPr>
            <a:r>
              <a:t>Don’t leave kitchen appliances – like juicers, mixers, the kitchen radio etc. – in standby mode, as this still uses power!</a:t>
            </a:r>
          </a:p>
          <a:p>
            <a:pPr marL="171450" indent="-171450">
              <a:buSzPct val="100000"/>
              <a:buFont typeface="Arial"/>
              <a:buChar char="•"/>
            </a:pPr>
            <a:endParaRPr/>
          </a:p>
          <a:p>
            <a:pPr defTabSz="914400">
              <a:defRPr i="1"/>
            </a:pPr>
            <a:r>
              <a:t>* Source: https://www.uswitch.com/energy-saving/guides/standby-savers/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Shape 219"/>
          <p:cNvSpPr>
            <a:spLocks noGrp="1" noRot="1" noChangeAspect="1"/>
          </p:cNvSpPr>
          <p:nvPr>
            <p:ph type="sldImg"/>
          </p:nvPr>
        </p:nvSpPr>
        <p:spPr>
          <a:prstGeom prst="rect">
            <a:avLst/>
          </a:prstGeom>
        </p:spPr>
        <p:txBody>
          <a:bodyPr/>
          <a:lstStyle/>
          <a:p>
            <a:endParaRPr/>
          </a:p>
        </p:txBody>
      </p:sp>
      <p:sp>
        <p:nvSpPr>
          <p:cNvPr id="220" name="Shape 220"/>
          <p:cNvSpPr>
            <a:spLocks noGrp="1"/>
          </p:cNvSpPr>
          <p:nvPr>
            <p:ph type="body" sz="quarter" idx="1"/>
          </p:nvPr>
        </p:nvSpPr>
        <p:spPr>
          <a:prstGeom prst="rect">
            <a:avLst/>
          </a:prstGeom>
        </p:spPr>
        <p:txBody>
          <a:bodyPr/>
          <a:lstStyle/>
          <a:p>
            <a:pPr>
              <a:defRPr b="1" i="1"/>
            </a:pPr>
            <a:r>
              <a:t>This slide is relevant if you’re using the presentation to lead into Switch Off Fortnight. </a:t>
            </a:r>
          </a:p>
          <a:p>
            <a:pPr>
              <a:defRPr b="1" i="1"/>
            </a:pPr>
            <a:endParaRPr/>
          </a:p>
          <a:p>
            <a:pPr>
              <a:defRPr b="1"/>
            </a:pPr>
            <a:r>
              <a:t>We’ll be learning more about saving energy during Switch Off Fortnight.</a:t>
            </a:r>
          </a:p>
          <a:p>
            <a:pPr>
              <a:defRPr b="1"/>
            </a:pPr>
            <a:endParaRPr/>
          </a:p>
          <a:p>
            <a:r>
              <a:t>Switch Off Fortnight is a two-week campaign that’s all about saving energy. There are lots of fun things going on, and we want YOU to get involved.</a:t>
            </a:r>
          </a:p>
          <a:p>
            <a:pPr>
              <a:defRPr b="1"/>
            </a:pPr>
            <a:endParaRPr/>
          </a:p>
          <a:p>
            <a:pPr>
              <a:defRPr i="1"/>
            </a:pPr>
            <a:r>
              <a:t>Put in details of what the school is going to be doing to take part e.g.:</a:t>
            </a:r>
          </a:p>
          <a:p>
            <a:pPr>
              <a:defRPr i="1"/>
            </a:pPr>
            <a:endParaRPr/>
          </a:p>
          <a:p>
            <a:pPr marL="171450" indent="-171450">
              <a:buSzPct val="100000"/>
              <a:buFont typeface="Arial"/>
              <a:buChar char="•"/>
              <a:defRPr i="1"/>
            </a:pPr>
            <a:r>
              <a:t>Look out for Switch Off Monitors checking what lights and appliances have been left on around school as part of our first switch-off audit (they’ll be running a second at the end of the fortnight to see if everyone has taken on board the message and saved energy) – they might be wearing some cool stickers.</a:t>
            </a:r>
          </a:p>
          <a:p>
            <a:pPr marL="171450" indent="-171450">
              <a:buSzPct val="100000"/>
              <a:buFont typeface="Arial"/>
              <a:buChar char="•"/>
              <a:defRPr i="1"/>
            </a:pPr>
            <a:r>
              <a:t>Each class should write up what they’re going to do to save energy on this blue poster (hold up the Taking Part poster).</a:t>
            </a:r>
          </a:p>
          <a:p>
            <a:pPr marL="171450" indent="-171450">
              <a:buSzPct val="100000"/>
              <a:buFont typeface="Arial"/>
              <a:buChar char="•"/>
              <a:defRPr i="1"/>
            </a:pPr>
            <a:r>
              <a:t>Look out for more posters on the walls, stickers on light switches and appliances that have been left on, to remind you about the importance of saving energy.</a:t>
            </a:r>
          </a:p>
          <a:p>
            <a:pPr marL="171450" indent="-171450">
              <a:buSzPct val="100000"/>
              <a:buFont typeface="Arial"/>
              <a:buChar char="•"/>
              <a:defRPr i="1"/>
            </a:pPr>
            <a:r>
              <a:t>We can tell other schools on the Pod what we get up to by writing a blog or uploading an entry to the SOF Wall.</a:t>
            </a:r>
          </a:p>
          <a:p>
            <a:pPr marL="171450" indent="-171450">
              <a:buSzPct val="100000"/>
              <a:buFont typeface="Arial"/>
              <a:buChar char="•"/>
              <a:defRPr i="1"/>
            </a:pPr>
            <a:r>
              <a:t>Run a Switch Off Fortnight audit at home using the Energy Audit to find out if your family could save energy too</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Shape 225"/>
          <p:cNvSpPr>
            <a:spLocks noGrp="1" noRot="1" noChangeAspect="1"/>
          </p:cNvSpPr>
          <p:nvPr>
            <p:ph type="sldImg"/>
          </p:nvPr>
        </p:nvSpPr>
        <p:spPr>
          <a:prstGeom prst="rect">
            <a:avLst/>
          </a:prstGeom>
        </p:spPr>
        <p:txBody>
          <a:bodyPr/>
          <a:lstStyle/>
          <a:p>
            <a:endParaRPr/>
          </a:p>
        </p:txBody>
      </p:sp>
      <p:sp>
        <p:nvSpPr>
          <p:cNvPr id="226" name="Shape 226"/>
          <p:cNvSpPr>
            <a:spLocks noGrp="1"/>
          </p:cNvSpPr>
          <p:nvPr>
            <p:ph type="body" sz="quarter" idx="1"/>
          </p:nvPr>
        </p:nvSpPr>
        <p:spPr>
          <a:prstGeom prst="rect">
            <a:avLst/>
          </a:prstGeom>
        </p:spPr>
        <p:txBody>
          <a:bodyPr/>
          <a:lstStyle/>
          <a:p>
            <a:pPr>
              <a:lnSpc>
                <a:spcPct val="80000"/>
              </a:lnSpc>
              <a:defRPr sz="900" b="1" i="1"/>
            </a:pPr>
            <a:r>
              <a:t>This slide is relevant if you’re planning to run a No Electricity Day. </a:t>
            </a:r>
          </a:p>
          <a:p>
            <a:pPr>
              <a:lnSpc>
                <a:spcPct val="80000"/>
              </a:lnSpc>
              <a:defRPr sz="900" b="1" i="1"/>
            </a:pPr>
            <a:endParaRPr/>
          </a:p>
          <a:p>
            <a:pPr>
              <a:lnSpc>
                <a:spcPct val="80000"/>
              </a:lnSpc>
              <a:defRPr sz="900" b="1"/>
            </a:pPr>
            <a:r>
              <a:t>We’re going to run a No Electricity on [insert date].</a:t>
            </a:r>
          </a:p>
          <a:p>
            <a:pPr>
              <a:lnSpc>
                <a:spcPct val="80000"/>
              </a:lnSpc>
              <a:defRPr sz="900" b="1"/>
            </a:pPr>
            <a:endParaRPr/>
          </a:p>
          <a:p>
            <a:pPr>
              <a:lnSpc>
                <a:spcPct val="80000"/>
              </a:lnSpc>
              <a:defRPr sz="900"/>
            </a:pPr>
            <a:r>
              <a:t>How long do you think you could go without power for?</a:t>
            </a:r>
          </a:p>
          <a:p>
            <a:pPr>
              <a:lnSpc>
                <a:spcPct val="80000"/>
              </a:lnSpc>
              <a:defRPr sz="900"/>
            </a:pPr>
            <a:endParaRPr/>
          </a:p>
          <a:p>
            <a:pPr>
              <a:lnSpc>
                <a:spcPct val="80000"/>
              </a:lnSpc>
              <a:defRPr sz="900" i="1"/>
            </a:pPr>
            <a:r>
              <a:t>You could ask students to raise their hands to suggest answers. </a:t>
            </a:r>
          </a:p>
          <a:p>
            <a:pPr>
              <a:lnSpc>
                <a:spcPct val="80000"/>
              </a:lnSpc>
              <a:defRPr sz="900"/>
            </a:pPr>
            <a:endParaRPr/>
          </a:p>
          <a:p>
            <a:pPr>
              <a:lnSpc>
                <a:spcPct val="80000"/>
              </a:lnSpc>
              <a:defRPr sz="900"/>
            </a:pPr>
            <a:r>
              <a:t>Let’s think about it. What was the first thing you did this morning that used power? How soon did it happen after waking? How have you used power at school so far today?</a:t>
            </a:r>
          </a:p>
          <a:p>
            <a:pPr>
              <a:lnSpc>
                <a:spcPct val="80000"/>
              </a:lnSpc>
              <a:defRPr sz="900"/>
            </a:pPr>
            <a:endParaRPr/>
          </a:p>
          <a:p>
            <a:pPr>
              <a:lnSpc>
                <a:spcPct val="80000"/>
              </a:lnSpc>
              <a:defRPr sz="900" i="1"/>
            </a:pPr>
            <a:r>
              <a:t>Invite students to contribute in response to each prompt.</a:t>
            </a:r>
          </a:p>
          <a:p>
            <a:pPr>
              <a:lnSpc>
                <a:spcPct val="80000"/>
              </a:lnSpc>
              <a:defRPr sz="900" i="1"/>
            </a:pPr>
            <a:endParaRPr/>
          </a:p>
          <a:p>
            <a:pPr>
              <a:lnSpc>
                <a:spcPct val="80000"/>
              </a:lnSpc>
              <a:defRPr sz="900"/>
            </a:pPr>
            <a:r>
              <a:t>The point of No Electricity Day is to make us realise how dependent we are on power. We might have to think of new ways of doing things – using pen to write on the board, for example, or having cold, rather than hot, snacks… But hopefully it will mean that we’re more careful about how we use energy afterwards; we stop to ask, ‘is it necessary to use power right now?’; and we switch off things when we’re finished, rather than leaving it for somebody else to do.</a:t>
            </a:r>
          </a:p>
          <a:p>
            <a:pPr>
              <a:lnSpc>
                <a:spcPct val="80000"/>
              </a:lnSpc>
              <a:defRPr sz="900" b="1" i="1"/>
            </a:pPr>
            <a:endParaRPr/>
          </a:p>
          <a:p>
            <a:pPr>
              <a:lnSpc>
                <a:spcPct val="80000"/>
              </a:lnSpc>
              <a:defRPr sz="900" b="1"/>
            </a:pPr>
            <a:r>
              <a:t>If you want to get involved in No Electricity Day or any of our other Switch Off Fortnight activities, speak to [insert relevant contact details]</a:t>
            </a:r>
          </a:p>
          <a:p>
            <a:pPr>
              <a:lnSpc>
                <a:spcPct val="80000"/>
              </a:lnSpc>
              <a:defRPr sz="900" b="1"/>
            </a:pPr>
            <a:endParaRPr/>
          </a:p>
          <a:p>
            <a:pPr>
              <a:lnSpc>
                <a:spcPct val="80000"/>
              </a:lnSpc>
              <a:defRPr sz="900"/>
            </a:pPr>
            <a:r>
              <a:t>We are one of hundreds of schools all over the world joining in </a:t>
            </a:r>
            <a:r>
              <a:rPr i="1"/>
              <a:t>[you could update this with live stats from http://jointhepod.org/sof] </a:t>
            </a:r>
            <a:r>
              <a:t>so let’s see if we can all make a difference by saving as much energy as possible!</a:t>
            </a:r>
          </a:p>
          <a:p>
            <a:pPr>
              <a:lnSpc>
                <a:spcPct val="80000"/>
              </a:lnSpc>
              <a:defRPr sz="900" i="1"/>
            </a:pPr>
            <a:endParaRPr/>
          </a:p>
          <a:p>
            <a:pPr>
              <a:lnSpc>
                <a:spcPct val="80000"/>
              </a:lnSpc>
              <a:defRPr sz="900" i="1"/>
            </a:pPr>
            <a:r>
              <a:t>Find out more about Switch Off Fortnight at http://jointhepod.org/sof There are lots of activities, games, films and teaching materials to involve the whole school, families and friends. </a:t>
            </a:r>
          </a:p>
          <a:p>
            <a:pPr>
              <a:lnSpc>
                <a:spcPct val="80000"/>
              </a:lnSpc>
              <a:defRPr sz="900" i="1"/>
            </a:pPr>
            <a:endParaRPr/>
          </a:p>
          <a:p>
            <a:pPr>
              <a:lnSpc>
                <a:spcPct val="80000"/>
              </a:lnSpc>
              <a:defRPr sz="900" i="1"/>
            </a:pPr>
            <a:r>
              <a:t>Don’t forget to use our Closing Energy-Saving Presentation (</a:t>
            </a:r>
            <a:r>
              <a:rPr u="sng">
                <a:solidFill>
                  <a:srgbClr val="0000FF"/>
                </a:solidFill>
                <a:uFill>
                  <a:solidFill>
                    <a:srgbClr val="0000FF"/>
                  </a:solidFill>
                </a:uFill>
                <a:hlinkClick r:id="rId3"/>
              </a:rPr>
              <a:t>http://jointhepod.org</a:t>
            </a:r>
            <a:r>
              <a:rPr u="sng"/>
              <a:t>/sofclosingassembly</a:t>
            </a:r>
            <a:r>
              <a:t>) at the end of your Switch Off Fortnight campaign. Make sure to take photos of what you get up to, collect together artwork that students produce and find out how much you could save on energy – in the school and at home – by running energy audits and encouraging families to do the same. You can then present everyone’s results and talk about the impact of the campaign in the closing assembly.</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85800" y="2130427"/>
            <a:ext cx="7772400" cy="1470026"/>
          </a:xfrm>
          <a:prstGeom prst="rect">
            <a:avLst/>
          </a:prstGeom>
        </p:spPr>
        <p:txBody>
          <a:bodyPr/>
          <a:lstStyle/>
          <a:p>
            <a:r>
              <a:t>Title Text</a:t>
            </a:r>
          </a:p>
        </p:txBody>
      </p:sp>
      <p:sp>
        <p:nvSpPr>
          <p:cNvPr id="12" name="Body Level One…"/>
          <p:cNvSpPr txBox="1">
            <a:spLocks noGrp="1"/>
          </p:cNvSpPr>
          <p:nvPr>
            <p:ph type="body" sz="quarter" idx="1"/>
          </p:nvPr>
        </p:nvSpPr>
        <p:spPr>
          <a:xfrm>
            <a:off x="1371600" y="3886200"/>
            <a:ext cx="6400800" cy="17526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722312" y="4406901"/>
            <a:ext cx="7772401" cy="1362076"/>
          </a:xfrm>
          <a:prstGeom prst="rect">
            <a:avLst/>
          </a:prstGeom>
        </p:spPr>
        <p:txBody>
          <a:bodyPr anchor="t"/>
          <a:lstStyle>
            <a:lvl1pPr algn="l">
              <a:defRPr sz="4000" b="1" cap="all"/>
            </a:lvl1pPr>
          </a:lstStyle>
          <a:p>
            <a:r>
              <a:t>Title Text</a:t>
            </a:r>
          </a:p>
        </p:txBody>
      </p:sp>
      <p:sp>
        <p:nvSpPr>
          <p:cNvPr id="30" name="Body Level One…"/>
          <p:cNvSpPr txBox="1">
            <a:spLocks noGrp="1"/>
          </p:cNvSpPr>
          <p:nvPr>
            <p:ph type="body" sz="quarter" idx="1"/>
          </p:nvPr>
        </p:nvSpPr>
        <p:spPr>
          <a:xfrm>
            <a:off x="722312" y="2906713"/>
            <a:ext cx="7772401" cy="1500188"/>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457200" y="1600200"/>
            <a:ext cx="4038600" cy="4525964"/>
          </a:xfrm>
          <a:prstGeom prst="rect">
            <a:avLst/>
          </a:prstGeom>
        </p:spPr>
        <p:txBody>
          <a:bodyPr/>
          <a:lstStyle>
            <a:lvl1pPr>
              <a:spcBef>
                <a:spcPts val="600"/>
              </a:spcBef>
              <a:defRPr sz="2800"/>
            </a:lvl1pPr>
            <a:lvl2pPr marL="790575" indent="-333375">
              <a:spcBef>
                <a:spcPts val="600"/>
              </a:spcBef>
              <a:defRPr sz="2800"/>
            </a:lvl2pPr>
            <a:lvl3pPr marL="1234439" indent="-320039">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prstGeom prst="rect">
            <a:avLst/>
          </a:prstGeom>
        </p:spPr>
        <p:txBody>
          <a:bodyPr/>
          <a:lstStyle/>
          <a:p>
            <a:r>
              <a:t>Title Text</a:t>
            </a:r>
          </a:p>
        </p:txBody>
      </p:sp>
      <p:sp>
        <p:nvSpPr>
          <p:cNvPr id="48" name="Body Level One…"/>
          <p:cNvSpPr txBox="1">
            <a:spLocks noGrp="1"/>
          </p:cNvSpPr>
          <p:nvPr>
            <p:ph type="body" sz="quarter" idx="1"/>
          </p:nvPr>
        </p:nvSpPr>
        <p:spPr>
          <a:xfrm>
            <a:off x="457200" y="1535112"/>
            <a:ext cx="4040188" cy="639764"/>
          </a:xfrm>
          <a:prstGeom prst="rect">
            <a:avLst/>
          </a:prstGeom>
        </p:spPr>
        <p:txBody>
          <a:bodyPr anchor="b"/>
          <a:lstStyle>
            <a:lvl1pPr marL="0" indent="0">
              <a:spcBef>
                <a:spcPts val="500"/>
              </a:spcBef>
              <a:buSzTx/>
              <a:buFontTx/>
              <a:buNone/>
              <a:defRPr sz="2400" b="1"/>
            </a:lvl1pPr>
            <a:lvl2pPr marL="0" indent="457200">
              <a:spcBef>
                <a:spcPts val="500"/>
              </a:spcBef>
              <a:buSzTx/>
              <a:buFontTx/>
              <a:buNone/>
              <a:defRPr sz="2400" b="1"/>
            </a:lvl2pPr>
            <a:lvl3pPr marL="0" indent="914400">
              <a:spcBef>
                <a:spcPts val="500"/>
              </a:spcBef>
              <a:buSzTx/>
              <a:buFontTx/>
              <a:buNone/>
              <a:defRPr sz="2400" b="1"/>
            </a:lvl3pPr>
            <a:lvl4pPr marL="0" indent="1371600">
              <a:spcBef>
                <a:spcPts val="500"/>
              </a:spcBef>
              <a:buSzTx/>
              <a:buFontTx/>
              <a:buNone/>
              <a:defRPr sz="2400" b="1"/>
            </a:lvl4pPr>
            <a:lvl5pPr marL="0" indent="1828800">
              <a:spcBef>
                <a:spcPts val="500"/>
              </a:spcBef>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13"/>
          </p:nvPr>
        </p:nvSpPr>
        <p:spPr>
          <a:xfrm>
            <a:off x="4645028" y="1535112"/>
            <a:ext cx="4041776" cy="639765"/>
          </a:xfrm>
          <a:prstGeom prst="rect">
            <a:avLst/>
          </a:prstGeom>
        </p:spPr>
        <p:txBody>
          <a:bodyPr anchor="b"/>
          <a:lstStyle/>
          <a:p>
            <a:pPr marL="0" indent="0">
              <a:spcBef>
                <a:spcPts val="500"/>
              </a:spcBef>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457204" y="273049"/>
            <a:ext cx="3008314" cy="1162051"/>
          </a:xfrm>
          <a:prstGeom prst="rect">
            <a:avLst/>
          </a:prstGeom>
        </p:spPr>
        <p:txBody>
          <a:bodyPr anchor="b"/>
          <a:lstStyle>
            <a:lvl1pPr algn="l">
              <a:defRPr sz="2000" b="1"/>
            </a:lvl1pPr>
          </a:lstStyle>
          <a:p>
            <a:r>
              <a:t>Title Text</a:t>
            </a:r>
          </a:p>
        </p:txBody>
      </p:sp>
      <p:sp>
        <p:nvSpPr>
          <p:cNvPr id="73" name="Body Level One…"/>
          <p:cNvSpPr txBox="1">
            <a:spLocks noGrp="1"/>
          </p:cNvSpPr>
          <p:nvPr>
            <p:ph type="body" idx="1"/>
          </p:nvPr>
        </p:nvSpPr>
        <p:spPr>
          <a:xfrm>
            <a:off x="3575050" y="273053"/>
            <a:ext cx="5111750" cy="585311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half" idx="13"/>
          </p:nvPr>
        </p:nvSpPr>
        <p:spPr>
          <a:xfrm>
            <a:off x="457203" y="1435103"/>
            <a:ext cx="3008315" cy="4691063"/>
          </a:xfrm>
          <a:prstGeom prst="rect">
            <a:avLst/>
          </a:prstGeom>
        </p:spPr>
        <p:txBody>
          <a:bodyPr/>
          <a:lstStyle/>
          <a:p>
            <a:pPr marL="0" indent="0">
              <a:spcBef>
                <a:spcPts val="300"/>
              </a:spcBef>
              <a:buSzTx/>
              <a:buFontTx/>
              <a:buNone/>
              <a:defRPr sz="14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1792288" y="4800601"/>
            <a:ext cx="5486401" cy="566740"/>
          </a:xfrm>
          <a:prstGeom prst="rect">
            <a:avLst/>
          </a:prstGeom>
        </p:spPr>
        <p:txBody>
          <a:bodyPr anchor="b"/>
          <a:lstStyle>
            <a:lvl1pPr algn="l">
              <a:defRPr sz="2000" b="1"/>
            </a:lvl1pPr>
          </a:lstStyle>
          <a:p>
            <a:r>
              <a:t>Title Text</a:t>
            </a:r>
          </a:p>
        </p:txBody>
      </p:sp>
      <p:sp>
        <p:nvSpPr>
          <p:cNvPr id="83" name="Picture Placeholder 2"/>
          <p:cNvSpPr>
            <a:spLocks noGrp="1"/>
          </p:cNvSpPr>
          <p:nvPr>
            <p:ph type="pic" sz="half" idx="13"/>
          </p:nvPr>
        </p:nvSpPr>
        <p:spPr>
          <a:xfrm>
            <a:off x="1792288" y="612775"/>
            <a:ext cx="5486401" cy="4114800"/>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1792288" y="5367339"/>
            <a:ext cx="5486401" cy="804864"/>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92" name="Title Text"/>
          <p:cNvSpPr txBox="1">
            <a:spLocks noGrp="1"/>
          </p:cNvSpPr>
          <p:nvPr>
            <p:ph type="title"/>
          </p:nvPr>
        </p:nvSpPr>
        <p:spPr>
          <a:prstGeom prst="rect">
            <a:avLst/>
          </a:prstGeom>
        </p:spPr>
        <p:txBody>
          <a:bodyPr/>
          <a:lstStyle/>
          <a:p>
            <a:r>
              <a:t>Title Text</a:t>
            </a:r>
          </a:p>
        </p:txBody>
      </p:sp>
      <p:sp>
        <p:nvSpPr>
          <p:cNvPr id="93"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9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101" name="Title Text"/>
          <p:cNvSpPr txBox="1">
            <a:spLocks noGrp="1"/>
          </p:cNvSpPr>
          <p:nvPr>
            <p:ph type="title"/>
          </p:nvPr>
        </p:nvSpPr>
        <p:spPr>
          <a:xfrm>
            <a:off x="6629400" y="274639"/>
            <a:ext cx="2057400" cy="5851526"/>
          </a:xfrm>
          <a:prstGeom prst="rect">
            <a:avLst/>
          </a:prstGeom>
        </p:spPr>
        <p:txBody>
          <a:bodyPr/>
          <a:lstStyle/>
          <a:p>
            <a:r>
              <a:t>Title Text</a:t>
            </a:r>
          </a:p>
        </p:txBody>
      </p:sp>
      <p:sp>
        <p:nvSpPr>
          <p:cNvPr id="102" name="Body Level One…"/>
          <p:cNvSpPr txBox="1">
            <a:spLocks noGrp="1"/>
          </p:cNvSpPr>
          <p:nvPr>
            <p:ph type="body" idx="1"/>
          </p:nvPr>
        </p:nvSpPr>
        <p:spPr>
          <a:xfrm>
            <a:off x="457200" y="274639"/>
            <a:ext cx="6019800" cy="585152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274639"/>
            <a:ext cx="8229600" cy="1143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457200" y="1600200"/>
            <a:ext cx="8229600" cy="45259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8428176" y="6404294"/>
            <a:ext cx="258624"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1pPr>
      <a:lvl2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2pPr>
      <a:lvl3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3pPr>
      <a:lvl4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4pPr>
      <a:lvl5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5pPr>
      <a:lvl6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6pPr>
      <a:lvl7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7pPr>
      <a:lvl8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8pPr>
      <a:lvl9pPr marL="0" marR="0" indent="0" algn="ctr" defTabSz="457200" rtl="0" latinLnBrk="0">
        <a:lnSpc>
          <a:spcPct val="100000"/>
        </a:lnSpc>
        <a:spcBef>
          <a:spcPts val="0"/>
        </a:spcBef>
        <a:spcAft>
          <a:spcPts val="0"/>
        </a:spcAft>
        <a:buClrTx/>
        <a:buSzTx/>
        <a:buFontTx/>
        <a:buNone/>
        <a:tabLst/>
        <a:defRPr sz="4400" b="0" i="0" u="none" strike="noStrike" cap="none" spc="0" baseline="0">
          <a:ln>
            <a:noFill/>
          </a:ln>
          <a:solidFill>
            <a:srgbClr val="000000"/>
          </a:solidFill>
          <a:uFillTx/>
          <a:latin typeface="+mj-lt"/>
          <a:ea typeface="+mj-ea"/>
          <a:cs typeface="+mj-cs"/>
          <a:sym typeface="Calibri"/>
        </a:defRPr>
      </a:lvl9pPr>
    </p:titleStyle>
    <p:body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1pPr>
      <a:lvl2pPr marL="783771" marR="0" indent="-326571"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ln>
            <a:noFill/>
          </a:ln>
          <a:solidFill>
            <a:srgbClr val="000000"/>
          </a:solidFill>
          <a:uFillTx/>
          <a:latin typeface="+mj-lt"/>
          <a:ea typeface="+mj-ea"/>
          <a:cs typeface="+mj-cs"/>
          <a:sym typeface="Calibri"/>
        </a:defRPr>
      </a:lvl9pPr>
    </p:bodyStyle>
    <p:otherStyle>
      <a:lvl1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9.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1.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4.jpe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5.jpe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7.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8.jpe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9.jpe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21.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 name="Picture 3" descr="Picture 3"/>
          <p:cNvPicPr>
            <a:picLocks noChangeAspect="1"/>
          </p:cNvPicPr>
          <p:nvPr/>
        </p:nvPicPr>
        <p:blipFill>
          <a:blip r:embed="rId3">
            <a:extLst/>
          </a:blip>
          <a:stretch>
            <a:fillRect/>
          </a:stretch>
        </p:blipFill>
        <p:spPr>
          <a:xfrm>
            <a:off x="266700" y="198602"/>
            <a:ext cx="8597900" cy="5829301"/>
          </a:xfrm>
          <a:prstGeom prst="rect">
            <a:avLst/>
          </a:prstGeom>
          <a:ln w="12700">
            <a:miter lim="400000"/>
          </a:ln>
        </p:spPr>
      </p:pic>
      <p:pic>
        <p:nvPicPr>
          <p:cNvPr id="113" name="Picture 6" descr="Picture 6"/>
          <p:cNvPicPr>
            <a:picLocks noChangeAspect="1"/>
          </p:cNvPicPr>
          <p:nvPr/>
        </p:nvPicPr>
        <p:blipFill>
          <a:blip r:embed="rId4">
            <a:extLst/>
          </a:blip>
          <a:stretch>
            <a:fillRect/>
          </a:stretch>
        </p:blipFill>
        <p:spPr>
          <a:xfrm>
            <a:off x="6743531" y="6118059"/>
            <a:ext cx="2286001" cy="714376"/>
          </a:xfrm>
          <a:prstGeom prst="rect">
            <a:avLst/>
          </a:prstGeom>
          <a:ln w="12700">
            <a:miter lim="400000"/>
          </a:ln>
        </p:spPr>
      </p:pic>
      <p:pic>
        <p:nvPicPr>
          <p:cNvPr id="114" name="Picture 7" descr="Picture 7"/>
          <p:cNvPicPr>
            <a:picLocks noChangeAspect="1"/>
          </p:cNvPicPr>
          <p:nvPr/>
        </p:nvPicPr>
        <p:blipFill>
          <a:blip r:embed="rId5">
            <a:extLst/>
          </a:blip>
          <a:stretch>
            <a:fillRect/>
          </a:stretch>
        </p:blipFill>
        <p:spPr>
          <a:xfrm>
            <a:off x="495775" y="76202"/>
            <a:ext cx="1680830" cy="1054080"/>
          </a:xfrm>
          <a:prstGeom prst="rect">
            <a:avLst/>
          </a:prstGeom>
          <a:ln w="12700">
            <a:miter lim="400000"/>
          </a:ln>
        </p:spPr>
      </p:pic>
      <p:sp>
        <p:nvSpPr>
          <p:cNvPr id="115" name="Freeform 16"/>
          <p:cNvSpPr/>
          <p:nvPr/>
        </p:nvSpPr>
        <p:spPr>
          <a:xfrm rot="21314262">
            <a:off x="3094778" y="4339428"/>
            <a:ext cx="4158395" cy="1065779"/>
          </a:xfrm>
          <a:custGeom>
            <a:avLst/>
            <a:gdLst/>
            <a:ahLst/>
            <a:cxnLst>
              <a:cxn ang="0">
                <a:pos x="wd2" y="hd2"/>
              </a:cxn>
              <a:cxn ang="5400000">
                <a:pos x="wd2" y="hd2"/>
              </a:cxn>
              <a:cxn ang="10800000">
                <a:pos x="wd2" y="hd2"/>
              </a:cxn>
              <a:cxn ang="16200000">
                <a:pos x="wd2" y="hd2"/>
              </a:cxn>
            </a:cxnLst>
            <a:rect l="0" t="0" r="r" b="b"/>
            <a:pathLst>
              <a:path w="21600" h="21600" extrusionOk="0">
                <a:moveTo>
                  <a:pt x="0" y="549"/>
                </a:moveTo>
                <a:lnTo>
                  <a:pt x="21600" y="0"/>
                </a:lnTo>
                <a:lnTo>
                  <a:pt x="20317" y="19453"/>
                </a:lnTo>
                <a:lnTo>
                  <a:pt x="433" y="21600"/>
                </a:lnTo>
                <a:lnTo>
                  <a:pt x="0" y="549"/>
                </a:lnTo>
                <a:close/>
              </a:path>
            </a:pathLst>
          </a:custGeom>
          <a:solidFill>
            <a:srgbClr val="141C50"/>
          </a:solidFill>
          <a:ln w="12700">
            <a:miter lim="400000"/>
          </a:ln>
        </p:spPr>
        <p:txBody>
          <a:bodyPr lIns="45719" rIns="45719" anchor="ctr"/>
          <a:lstStyle/>
          <a:p>
            <a:pPr algn="ctr">
              <a:defRPr>
                <a:solidFill>
                  <a:srgbClr val="FFFFFF"/>
                </a:solidFill>
              </a:defRPr>
            </a:pPr>
            <a:endParaRPr/>
          </a:p>
        </p:txBody>
      </p:sp>
      <p:sp>
        <p:nvSpPr>
          <p:cNvPr id="116" name="Title 1"/>
          <p:cNvSpPr txBox="1"/>
          <p:nvPr/>
        </p:nvSpPr>
        <p:spPr>
          <a:xfrm rot="21260048">
            <a:off x="2665446" y="4744008"/>
            <a:ext cx="5012312" cy="5994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defTabSz="914400">
              <a:lnSpc>
                <a:spcPct val="90000"/>
              </a:lnSpc>
              <a:defRPr sz="2800">
                <a:solidFill>
                  <a:srgbClr val="FFFFFF"/>
                </a:solidFill>
                <a:latin typeface="Arial Black"/>
                <a:ea typeface="Arial Black"/>
                <a:cs typeface="Arial Black"/>
                <a:sym typeface="Arial Black"/>
              </a:defRPr>
            </a:lvl1pPr>
          </a:lstStyle>
          <a:p>
            <a:r>
              <a:t>Launch assembly</a:t>
            </a:r>
          </a:p>
        </p:txBody>
      </p:sp>
      <p:pic>
        <p:nvPicPr>
          <p:cNvPr id="117" name="Picture 18" descr="Picture 18"/>
          <p:cNvPicPr>
            <a:picLocks noChangeAspect="1"/>
          </p:cNvPicPr>
          <p:nvPr/>
        </p:nvPicPr>
        <p:blipFill>
          <a:blip r:embed="rId6">
            <a:extLst/>
          </a:blip>
          <a:stretch>
            <a:fillRect/>
          </a:stretch>
        </p:blipFill>
        <p:spPr>
          <a:xfrm>
            <a:off x="2401895" y="912568"/>
            <a:ext cx="4170311" cy="4092117"/>
          </a:xfrm>
          <a:prstGeom prst="rect">
            <a:avLst/>
          </a:prstGeom>
          <a:ln w="12700">
            <a:miter lim="400000"/>
          </a:ln>
        </p:spPr>
      </p:pic>
      <p:pic>
        <p:nvPicPr>
          <p:cNvPr id="118" name="Picture 8" descr="Picture 8"/>
          <p:cNvPicPr>
            <a:picLocks noChangeAspect="1"/>
          </p:cNvPicPr>
          <p:nvPr/>
        </p:nvPicPr>
        <p:blipFill>
          <a:blip r:embed="rId7">
            <a:extLst/>
          </a:blip>
          <a:stretch>
            <a:fillRect/>
          </a:stretch>
        </p:blipFill>
        <p:spPr>
          <a:xfrm>
            <a:off x="253830" y="6164727"/>
            <a:ext cx="2197270" cy="616904"/>
          </a:xfrm>
          <a:prstGeom prst="rect">
            <a:avLst/>
          </a:prstGeom>
          <a:ln w="12700">
            <a:miter lim="400000"/>
          </a:ln>
        </p:spPr>
      </p:pic>
      <p:pic>
        <p:nvPicPr>
          <p:cNvPr id="119" name="Picture 9" descr="Picture 9"/>
          <p:cNvPicPr>
            <a:picLocks noChangeAspect="1"/>
          </p:cNvPicPr>
          <p:nvPr/>
        </p:nvPicPr>
        <p:blipFill>
          <a:blip r:embed="rId8">
            <a:extLst/>
          </a:blip>
          <a:stretch>
            <a:fillRect/>
          </a:stretch>
        </p:blipFill>
        <p:spPr>
          <a:xfrm>
            <a:off x="3495649" y="6290121"/>
            <a:ext cx="2518463" cy="463551"/>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Picture 9" descr="Picture 9"/>
          <p:cNvPicPr>
            <a:picLocks noChangeAspect="1"/>
          </p:cNvPicPr>
          <p:nvPr/>
        </p:nvPicPr>
        <p:blipFill>
          <a:blip r:embed="rId2">
            <a:extLst/>
          </a:blip>
          <a:stretch>
            <a:fillRect/>
          </a:stretch>
        </p:blipFill>
        <p:spPr>
          <a:xfrm>
            <a:off x="253830" y="185822"/>
            <a:ext cx="8602952" cy="5830334"/>
          </a:xfrm>
          <a:prstGeom prst="rect">
            <a:avLst/>
          </a:prstGeom>
          <a:ln w="12700">
            <a:miter lim="400000"/>
          </a:ln>
        </p:spPr>
      </p:pic>
      <p:pic>
        <p:nvPicPr>
          <p:cNvPr id="124" name="Picture 8" descr="Picture 8"/>
          <p:cNvPicPr>
            <a:picLocks noChangeAspect="1"/>
          </p:cNvPicPr>
          <p:nvPr/>
        </p:nvPicPr>
        <p:blipFill>
          <a:blip r:embed="rId3">
            <a:extLst/>
          </a:blip>
          <a:stretch>
            <a:fillRect/>
          </a:stretch>
        </p:blipFill>
        <p:spPr>
          <a:xfrm>
            <a:off x="663222" y="454025"/>
            <a:ext cx="8029223" cy="752475"/>
          </a:xfrm>
          <a:prstGeom prst="rect">
            <a:avLst/>
          </a:prstGeom>
          <a:ln w="12700">
            <a:miter lim="400000"/>
          </a:ln>
        </p:spPr>
      </p:pic>
      <p:sp>
        <p:nvSpPr>
          <p:cNvPr id="125" name="Content Placeholder 2"/>
          <p:cNvSpPr txBox="1"/>
          <p:nvPr/>
        </p:nvSpPr>
        <p:spPr>
          <a:xfrm>
            <a:off x="838200" y="1406525"/>
            <a:ext cx="7518400" cy="42011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28600" indent="-228600" defTabSz="914400">
              <a:lnSpc>
                <a:spcPct val="80000"/>
              </a:lnSpc>
              <a:spcBef>
                <a:spcPts val="1000"/>
              </a:spcBef>
              <a:buClr>
                <a:srgbClr val="FF0000"/>
              </a:buClr>
              <a:buSzPct val="150000"/>
              <a:buFont typeface="Arial"/>
              <a:buChar char="•"/>
              <a:defRPr sz="2000">
                <a:latin typeface="Frutiger CE 55 Roman"/>
                <a:ea typeface="Frutiger CE 55 Roman"/>
                <a:cs typeface="Frutiger CE 55 Roman"/>
                <a:sym typeface="Frutiger CE 55 Roman"/>
              </a:defRPr>
            </a:pPr>
            <a:r>
              <a:t>The Pod starter presentations have been designed in PowerPoint so you can edit them for your own purposes. For example, remove any slides that aren’t relevant to your students and add in any information that is.</a:t>
            </a:r>
          </a:p>
          <a:p>
            <a:pPr marL="228600" indent="-228600" defTabSz="914400">
              <a:lnSpc>
                <a:spcPct val="80000"/>
              </a:lnSpc>
              <a:spcBef>
                <a:spcPts val="1000"/>
              </a:spcBef>
              <a:buClr>
                <a:srgbClr val="FF0000"/>
              </a:buClr>
              <a:buSzPct val="150000"/>
              <a:buFont typeface="Arial"/>
              <a:buChar char="•"/>
              <a:defRPr sz="2000">
                <a:latin typeface="Frutiger CE 55 Roman"/>
                <a:ea typeface="Frutiger CE 55 Roman"/>
                <a:cs typeface="Frutiger CE 55 Roman"/>
                <a:sym typeface="Frutiger CE 55 Roman"/>
              </a:defRPr>
            </a:pPr>
            <a:r>
              <a:t>The presentation can be led by students (e.g. the Eco Club) or teachers. </a:t>
            </a:r>
          </a:p>
          <a:p>
            <a:pPr marL="228600" indent="-228600" defTabSz="914400">
              <a:lnSpc>
                <a:spcPct val="80000"/>
              </a:lnSpc>
              <a:spcBef>
                <a:spcPts val="1000"/>
              </a:spcBef>
              <a:buClr>
                <a:srgbClr val="FF0000"/>
              </a:buClr>
              <a:buSzPct val="150000"/>
              <a:buFont typeface="Arial"/>
              <a:buChar char="•"/>
              <a:defRPr sz="2000">
                <a:latin typeface="Frutiger CE 55 Roman"/>
                <a:ea typeface="Frutiger CE 55 Roman"/>
                <a:cs typeface="Frutiger CE 55 Roman"/>
                <a:sym typeface="Frutiger CE 55 Roman"/>
              </a:defRPr>
            </a:pPr>
            <a:r>
              <a:t>There is the option to include props in this assembly (see the notes section on individual slides, for details). </a:t>
            </a:r>
          </a:p>
          <a:p>
            <a:pPr marL="228600" indent="-228600" defTabSz="914400">
              <a:lnSpc>
                <a:spcPct val="80000"/>
              </a:lnSpc>
              <a:spcBef>
                <a:spcPts val="1000"/>
              </a:spcBef>
              <a:buClr>
                <a:srgbClr val="FF0000"/>
              </a:buClr>
              <a:buSzPct val="150000"/>
              <a:buFont typeface="Arial"/>
              <a:buChar char="•"/>
              <a:defRPr sz="2000">
                <a:latin typeface="Frutiger CE 55 Roman"/>
                <a:ea typeface="Frutiger CE 55 Roman"/>
                <a:cs typeface="Frutiger CE 55 Roman"/>
                <a:sym typeface="Frutiger CE 55 Roman"/>
              </a:defRPr>
            </a:pPr>
            <a:r>
              <a:t>There are notes at the bottom of the assembly for teachers to read – click the View tab and ‘Normal’ if you can’t see these. </a:t>
            </a:r>
          </a:p>
          <a:p>
            <a:pPr marL="228600" indent="-228600" defTabSz="914400">
              <a:lnSpc>
                <a:spcPct val="80000"/>
              </a:lnSpc>
              <a:spcBef>
                <a:spcPts val="1000"/>
              </a:spcBef>
              <a:buClr>
                <a:srgbClr val="FF0000"/>
              </a:buClr>
              <a:buSzPct val="150000"/>
              <a:buFont typeface="Arial"/>
              <a:buChar char="•"/>
              <a:defRPr sz="2000">
                <a:latin typeface="Frutiger CE 55 Roman"/>
                <a:ea typeface="Frutiger CE 55 Roman"/>
                <a:cs typeface="Frutiger CE 55 Roman"/>
                <a:sym typeface="Frutiger CE 55 Roman"/>
              </a:defRPr>
            </a:pPr>
            <a:r>
              <a:t>Where italics are used in the notes section, these provide supporting notes for teachers (e.g. ideas on what to mention to the students at this point in the presentation).</a:t>
            </a:r>
          </a:p>
        </p:txBody>
      </p:sp>
      <p:sp>
        <p:nvSpPr>
          <p:cNvPr id="126" name="Title 1"/>
          <p:cNvSpPr txBox="1"/>
          <p:nvPr/>
        </p:nvSpPr>
        <p:spPr>
          <a:xfrm>
            <a:off x="-609600" y="563562"/>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algn="ctr" defTabSz="914400">
              <a:lnSpc>
                <a:spcPct val="90000"/>
              </a:lnSpc>
              <a:defRPr sz="3500">
                <a:solidFill>
                  <a:srgbClr val="FFFFFF"/>
                </a:solidFill>
                <a:latin typeface="Arial Black"/>
                <a:ea typeface="Arial Black"/>
                <a:cs typeface="Arial Black"/>
                <a:sym typeface="Arial Black"/>
              </a:defRPr>
            </a:lvl1pPr>
          </a:lstStyle>
          <a:p>
            <a:r>
              <a:t>How to use this presentation</a:t>
            </a:r>
          </a:p>
        </p:txBody>
      </p:sp>
      <p:pic>
        <p:nvPicPr>
          <p:cNvPr id="127" name="Picture 10" descr="Picture 10"/>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28" name="Picture 7" descr="Picture 7"/>
          <p:cNvPicPr>
            <a:picLocks noChangeAspect="1"/>
          </p:cNvPicPr>
          <p:nvPr/>
        </p:nvPicPr>
        <p:blipFill>
          <a:blip r:embed="rId5">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Picture 3" descr="Picture 3"/>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31" name="Picture 4" descr="Picture 4"/>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32" name="Picture 7" descr="Picture 7"/>
          <p:cNvPicPr>
            <a:picLocks noChangeAspect="1"/>
          </p:cNvPicPr>
          <p:nvPr/>
        </p:nvPicPr>
        <p:blipFill>
          <a:blip r:embed="rId5">
            <a:extLst/>
          </a:blip>
          <a:stretch>
            <a:fillRect/>
          </a:stretch>
        </p:blipFill>
        <p:spPr>
          <a:xfrm>
            <a:off x="1143000" y="504053"/>
            <a:ext cx="6985000" cy="5207001"/>
          </a:xfrm>
          <a:prstGeom prst="rect">
            <a:avLst/>
          </a:prstGeom>
          <a:ln w="12700">
            <a:miter lim="400000"/>
          </a:ln>
        </p:spPr>
      </p:pic>
      <p:pic>
        <p:nvPicPr>
          <p:cNvPr id="133" name="Picture 6" descr="Picture 6"/>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Picture 3" descr="Picture 3"/>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38" name="Picture 4" descr="Picture 4"/>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39" name="Picture 9" descr="Picture 9"/>
          <p:cNvPicPr>
            <a:picLocks noChangeAspect="1"/>
          </p:cNvPicPr>
          <p:nvPr/>
        </p:nvPicPr>
        <p:blipFill>
          <a:blip r:embed="rId5">
            <a:extLst/>
          </a:blip>
          <a:stretch>
            <a:fillRect/>
          </a:stretch>
        </p:blipFill>
        <p:spPr>
          <a:xfrm>
            <a:off x="1136650" y="533400"/>
            <a:ext cx="6870700" cy="5168900"/>
          </a:xfrm>
          <a:prstGeom prst="rect">
            <a:avLst/>
          </a:prstGeom>
          <a:ln w="12700">
            <a:miter lim="400000"/>
          </a:ln>
        </p:spPr>
      </p:pic>
      <p:pic>
        <p:nvPicPr>
          <p:cNvPr id="140" name="Picture 6" descr="Picture 6"/>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 name="Picture 7" descr="Picture 7"/>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45" name="Picture 8" descr="Picture 8"/>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46" name="Picture 11" descr="Picture 11"/>
          <p:cNvPicPr>
            <a:picLocks noChangeAspect="1"/>
          </p:cNvPicPr>
          <p:nvPr/>
        </p:nvPicPr>
        <p:blipFill>
          <a:blip r:embed="rId5">
            <a:extLst/>
          </a:blip>
          <a:stretch>
            <a:fillRect/>
          </a:stretch>
        </p:blipFill>
        <p:spPr>
          <a:xfrm>
            <a:off x="1092056" y="508000"/>
            <a:ext cx="6908801" cy="5207000"/>
          </a:xfrm>
          <a:prstGeom prst="rect">
            <a:avLst/>
          </a:prstGeom>
          <a:ln w="12700">
            <a:miter lim="400000"/>
          </a:ln>
        </p:spPr>
      </p:pic>
      <p:pic>
        <p:nvPicPr>
          <p:cNvPr id="147" name="Picture 5" descr="Picture 5"/>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Picture 3" descr="Picture 3"/>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52" name="Picture 4" descr="Picture 4"/>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53" name="Picture 7" descr="Picture 7"/>
          <p:cNvPicPr>
            <a:picLocks noChangeAspect="1"/>
          </p:cNvPicPr>
          <p:nvPr/>
        </p:nvPicPr>
        <p:blipFill>
          <a:blip r:embed="rId5">
            <a:extLst/>
          </a:blip>
          <a:stretch>
            <a:fillRect/>
          </a:stretch>
        </p:blipFill>
        <p:spPr>
          <a:xfrm>
            <a:off x="4953000" y="1155700"/>
            <a:ext cx="3568700" cy="3568700"/>
          </a:xfrm>
          <a:prstGeom prst="rect">
            <a:avLst/>
          </a:prstGeom>
          <a:ln w="12700">
            <a:miter lim="400000"/>
          </a:ln>
        </p:spPr>
      </p:pic>
      <p:pic>
        <p:nvPicPr>
          <p:cNvPr id="154" name="Picture 5" descr="Picture 5"/>
          <p:cNvPicPr>
            <a:picLocks noChangeAspect="1"/>
          </p:cNvPicPr>
          <p:nvPr/>
        </p:nvPicPr>
        <p:blipFill>
          <a:blip r:embed="rId6">
            <a:extLst/>
          </a:blip>
          <a:stretch>
            <a:fillRect/>
          </a:stretch>
        </p:blipFill>
        <p:spPr>
          <a:xfrm>
            <a:off x="647700" y="1164260"/>
            <a:ext cx="4785570" cy="3572517"/>
          </a:xfrm>
          <a:prstGeom prst="rect">
            <a:avLst/>
          </a:prstGeom>
          <a:ln w="12700">
            <a:miter lim="400000"/>
          </a:ln>
        </p:spPr>
      </p:pic>
      <p:pic>
        <p:nvPicPr>
          <p:cNvPr id="155" name="Picture 8" descr="Picture 8"/>
          <p:cNvPicPr>
            <a:picLocks noChangeAspect="1"/>
          </p:cNvPicPr>
          <p:nvPr/>
        </p:nvPicPr>
        <p:blipFill>
          <a:blip r:embed="rId7">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 name="Picture 2" descr="Picture 2"/>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60" name="Picture 3" descr="Picture 3"/>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61" name="Picture 9" descr="Picture 9"/>
          <p:cNvPicPr>
            <a:picLocks noChangeAspect="1"/>
          </p:cNvPicPr>
          <p:nvPr/>
        </p:nvPicPr>
        <p:blipFill>
          <a:blip r:embed="rId5">
            <a:extLst/>
          </a:blip>
          <a:stretch>
            <a:fillRect/>
          </a:stretch>
        </p:blipFill>
        <p:spPr>
          <a:xfrm>
            <a:off x="895350" y="533400"/>
            <a:ext cx="7353300" cy="5207000"/>
          </a:xfrm>
          <a:prstGeom prst="rect">
            <a:avLst/>
          </a:prstGeom>
          <a:ln w="12700">
            <a:miter lim="400000"/>
          </a:ln>
        </p:spPr>
      </p:pic>
      <p:pic>
        <p:nvPicPr>
          <p:cNvPr id="162" name="Picture 5" descr="Picture 5"/>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Rectangle 2"/>
          <p:cNvSpPr/>
          <p:nvPr/>
        </p:nvSpPr>
        <p:spPr>
          <a:xfrm>
            <a:off x="0" y="0"/>
            <a:ext cx="9144000" cy="6858000"/>
          </a:xfrm>
          <a:prstGeom prst="rect">
            <a:avLst/>
          </a:prstGeom>
          <a:solidFill>
            <a:srgbClr val="000000"/>
          </a:solidFill>
          <a:ln>
            <a:solidFill>
              <a:srgbClr val="4A7EBB"/>
            </a:solidFill>
          </a:ln>
          <a:effectLst>
            <a:outerShdw blurRad="38100" dist="23000" dir="5400000" rotWithShape="0">
              <a:srgbClr val="000000">
                <a:alpha val="35000"/>
              </a:srgbClr>
            </a:outerShdw>
          </a:effectLst>
        </p:spPr>
        <p:txBody>
          <a:bodyPr lIns="45719" rIns="45719" anchor="ctr"/>
          <a:lstStyle/>
          <a:p>
            <a:pPr algn="ctr">
              <a:defRPr>
                <a:solidFill>
                  <a:srgbClr val="FFFFFF"/>
                </a:solidFill>
              </a:defRPr>
            </a:pPr>
            <a:endParaRP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 name="Picture 2" descr="Picture 2"/>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71" name="Picture 3" descr="Picture 3"/>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72" name="Picture 9" descr="Picture 9"/>
          <p:cNvPicPr>
            <a:picLocks noChangeAspect="1"/>
          </p:cNvPicPr>
          <p:nvPr/>
        </p:nvPicPr>
        <p:blipFill>
          <a:blip r:embed="rId5">
            <a:extLst/>
          </a:blip>
          <a:stretch>
            <a:fillRect/>
          </a:stretch>
        </p:blipFill>
        <p:spPr>
          <a:xfrm>
            <a:off x="1104900" y="457200"/>
            <a:ext cx="6934200" cy="5295900"/>
          </a:xfrm>
          <a:prstGeom prst="rect">
            <a:avLst/>
          </a:prstGeom>
          <a:ln w="12700">
            <a:miter lim="400000"/>
          </a:ln>
        </p:spPr>
      </p:pic>
      <p:pic>
        <p:nvPicPr>
          <p:cNvPr id="173" name="Picture 5" descr="Picture 5"/>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11" descr="Picture 11"/>
          <p:cNvPicPr>
            <a:picLocks noChangeAspect="1"/>
          </p:cNvPicPr>
          <p:nvPr/>
        </p:nvPicPr>
        <p:blipFill>
          <a:blip r:embed="rId3">
            <a:extLst/>
          </a:blip>
          <a:stretch>
            <a:fillRect/>
          </a:stretch>
        </p:blipFill>
        <p:spPr>
          <a:xfrm>
            <a:off x="678584" y="527466"/>
            <a:ext cx="7823201" cy="5219701"/>
          </a:xfrm>
          <a:prstGeom prst="rect">
            <a:avLst/>
          </a:prstGeom>
          <a:ln w="12700">
            <a:miter lim="400000"/>
          </a:ln>
        </p:spPr>
      </p:pic>
      <p:pic>
        <p:nvPicPr>
          <p:cNvPr id="178" name="Picture 5" descr="Picture 5"/>
          <p:cNvPicPr>
            <a:picLocks noChangeAspect="1"/>
          </p:cNvPicPr>
          <p:nvPr/>
        </p:nvPicPr>
        <p:blipFill>
          <a:blip r:embed="rId4">
            <a:extLst/>
          </a:blip>
          <a:stretch>
            <a:fillRect/>
          </a:stretch>
        </p:blipFill>
        <p:spPr>
          <a:xfrm>
            <a:off x="292100" y="185824"/>
            <a:ext cx="8602951" cy="5932233"/>
          </a:xfrm>
          <a:prstGeom prst="rect">
            <a:avLst/>
          </a:prstGeom>
          <a:ln w="12700">
            <a:miter lim="400000"/>
          </a:ln>
        </p:spPr>
      </p:pic>
      <p:pic>
        <p:nvPicPr>
          <p:cNvPr id="179" name="Picture 10" descr="Picture 10"/>
          <p:cNvPicPr>
            <a:picLocks noChangeAspect="1"/>
          </p:cNvPicPr>
          <p:nvPr/>
        </p:nvPicPr>
        <p:blipFill>
          <a:blip r:embed="rId5">
            <a:extLst/>
          </a:blip>
          <a:stretch>
            <a:fillRect/>
          </a:stretch>
        </p:blipFill>
        <p:spPr>
          <a:xfrm>
            <a:off x="850900" y="322462"/>
            <a:ext cx="7366000" cy="1054101"/>
          </a:xfrm>
          <a:prstGeom prst="rect">
            <a:avLst/>
          </a:prstGeom>
          <a:ln w="12700">
            <a:miter lim="400000"/>
          </a:ln>
        </p:spPr>
      </p:pic>
      <p:pic>
        <p:nvPicPr>
          <p:cNvPr id="180" name="Picture 6" descr="Picture 6"/>
          <p:cNvPicPr>
            <a:picLocks noChangeAspect="1"/>
          </p:cNvPicPr>
          <p:nvPr/>
        </p:nvPicPr>
        <p:blipFill>
          <a:blip r:embed="rId6">
            <a:extLst/>
          </a:blip>
          <a:stretch>
            <a:fillRect/>
          </a:stretch>
        </p:blipFill>
        <p:spPr>
          <a:xfrm>
            <a:off x="6743531" y="6118056"/>
            <a:ext cx="2286001" cy="714376"/>
          </a:xfrm>
          <a:prstGeom prst="rect">
            <a:avLst/>
          </a:prstGeom>
          <a:ln w="12700">
            <a:miter lim="400000"/>
          </a:ln>
        </p:spPr>
      </p:pic>
      <p:sp>
        <p:nvSpPr>
          <p:cNvPr id="181" name="Rectangle 3"/>
          <p:cNvSpPr txBox="1"/>
          <p:nvPr/>
        </p:nvSpPr>
        <p:spPr>
          <a:xfrm>
            <a:off x="1290809" y="444500"/>
            <a:ext cx="6582071" cy="9042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p>
            <a:pPr>
              <a:defRPr sz="4500">
                <a:solidFill>
                  <a:srgbClr val="FFFFFF"/>
                </a:solidFill>
                <a:latin typeface="Arial Black"/>
                <a:ea typeface="Arial Black"/>
                <a:cs typeface="Arial Black"/>
                <a:sym typeface="Arial Black"/>
              </a:defRPr>
            </a:pPr>
            <a:r>
              <a:t>Stop wasting </a:t>
            </a:r>
            <a:r>
              <a:rPr sz="4200"/>
              <a:t>energy</a:t>
            </a:r>
            <a:r>
              <a:t>!</a:t>
            </a:r>
          </a:p>
        </p:txBody>
      </p:sp>
      <p:pic>
        <p:nvPicPr>
          <p:cNvPr id="182" name="Picture 8" descr="Picture 8"/>
          <p:cNvPicPr>
            <a:picLocks noChangeAspect="1"/>
          </p:cNvPicPr>
          <p:nvPr/>
        </p:nvPicPr>
        <p:blipFill>
          <a:blip r:embed="rId7">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 name="Picture 2" descr="Picture 2"/>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87" name="Picture 3" descr="Picture 3"/>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88" name="Picture 7" descr="Picture 7"/>
          <p:cNvPicPr>
            <a:picLocks noChangeAspect="1"/>
          </p:cNvPicPr>
          <p:nvPr/>
        </p:nvPicPr>
        <p:blipFill>
          <a:blip r:embed="rId5">
            <a:extLst/>
          </a:blip>
          <a:stretch>
            <a:fillRect/>
          </a:stretch>
        </p:blipFill>
        <p:spPr>
          <a:xfrm>
            <a:off x="647700" y="708878"/>
            <a:ext cx="7835900" cy="4838701"/>
          </a:xfrm>
          <a:prstGeom prst="rect">
            <a:avLst/>
          </a:prstGeom>
          <a:ln w="12700">
            <a:miter lim="400000"/>
          </a:ln>
        </p:spPr>
      </p:pic>
      <p:pic>
        <p:nvPicPr>
          <p:cNvPr id="189" name="Picture 5" descr="Picture 5"/>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 name="Picture 4" descr="Picture 4"/>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194" name="Picture 5" descr="Picture 5"/>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195" name="Picture 9" descr="Picture 9"/>
          <p:cNvPicPr>
            <a:picLocks noChangeAspect="1"/>
          </p:cNvPicPr>
          <p:nvPr/>
        </p:nvPicPr>
        <p:blipFill>
          <a:blip r:embed="rId5">
            <a:extLst/>
          </a:blip>
          <a:stretch>
            <a:fillRect/>
          </a:stretch>
        </p:blipFill>
        <p:spPr>
          <a:xfrm>
            <a:off x="660400" y="730385"/>
            <a:ext cx="7797800" cy="4826001"/>
          </a:xfrm>
          <a:prstGeom prst="rect">
            <a:avLst/>
          </a:prstGeom>
          <a:ln w="12700">
            <a:miter lim="400000"/>
          </a:ln>
        </p:spPr>
      </p:pic>
      <p:pic>
        <p:nvPicPr>
          <p:cNvPr id="196" name="Picture 7" descr="Picture 7"/>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 name="Picture 8" descr="Picture 8"/>
          <p:cNvPicPr>
            <a:picLocks noChangeAspect="1"/>
          </p:cNvPicPr>
          <p:nvPr/>
        </p:nvPicPr>
        <p:blipFill>
          <a:blip r:embed="rId3">
            <a:extLst/>
          </a:blip>
          <a:stretch>
            <a:fillRect/>
          </a:stretch>
        </p:blipFill>
        <p:spPr>
          <a:xfrm>
            <a:off x="292100" y="978841"/>
            <a:ext cx="8547100" cy="4907609"/>
          </a:xfrm>
          <a:prstGeom prst="rect">
            <a:avLst/>
          </a:prstGeom>
          <a:ln w="12700">
            <a:miter lim="400000"/>
          </a:ln>
        </p:spPr>
      </p:pic>
      <p:pic>
        <p:nvPicPr>
          <p:cNvPr id="201" name="Picture 2" descr="Picture 2"/>
          <p:cNvPicPr>
            <a:picLocks noChangeAspect="1"/>
          </p:cNvPicPr>
          <p:nvPr/>
        </p:nvPicPr>
        <p:blipFill>
          <a:blip r:embed="rId4">
            <a:extLst/>
          </a:blip>
          <a:stretch>
            <a:fillRect/>
          </a:stretch>
        </p:blipFill>
        <p:spPr>
          <a:xfrm>
            <a:off x="253830" y="185822"/>
            <a:ext cx="8602952" cy="5830334"/>
          </a:xfrm>
          <a:prstGeom prst="rect">
            <a:avLst/>
          </a:prstGeom>
          <a:ln w="12700">
            <a:miter lim="400000"/>
          </a:ln>
        </p:spPr>
      </p:pic>
      <p:pic>
        <p:nvPicPr>
          <p:cNvPr id="202" name="Picture 3" descr="Picture 3"/>
          <p:cNvPicPr>
            <a:picLocks noChangeAspect="1"/>
          </p:cNvPicPr>
          <p:nvPr/>
        </p:nvPicPr>
        <p:blipFill>
          <a:blip r:embed="rId5">
            <a:extLst/>
          </a:blip>
          <a:stretch>
            <a:fillRect/>
          </a:stretch>
        </p:blipFill>
        <p:spPr>
          <a:xfrm>
            <a:off x="6743531" y="6118056"/>
            <a:ext cx="2286001" cy="714376"/>
          </a:xfrm>
          <a:prstGeom prst="rect">
            <a:avLst/>
          </a:prstGeom>
          <a:ln w="12700">
            <a:miter lim="400000"/>
          </a:ln>
        </p:spPr>
      </p:pic>
      <p:pic>
        <p:nvPicPr>
          <p:cNvPr id="203" name="Picture 6" descr="Picture 6"/>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 name="Picture 15" descr="Picture 15"/>
          <p:cNvPicPr>
            <a:picLocks noChangeAspect="1"/>
          </p:cNvPicPr>
          <p:nvPr/>
        </p:nvPicPr>
        <p:blipFill>
          <a:blip r:embed="rId3">
            <a:extLst/>
          </a:blip>
          <a:stretch>
            <a:fillRect/>
          </a:stretch>
        </p:blipFill>
        <p:spPr>
          <a:xfrm>
            <a:off x="253830" y="185822"/>
            <a:ext cx="8602952" cy="5830334"/>
          </a:xfrm>
          <a:prstGeom prst="rect">
            <a:avLst/>
          </a:prstGeom>
          <a:ln w="12700">
            <a:miter lim="400000"/>
          </a:ln>
        </p:spPr>
      </p:pic>
      <p:pic>
        <p:nvPicPr>
          <p:cNvPr id="208" name="Picture 16" descr="Picture 16"/>
          <p:cNvPicPr>
            <a:picLocks noChangeAspect="1"/>
          </p:cNvPicPr>
          <p:nvPr/>
        </p:nvPicPr>
        <p:blipFill>
          <a:blip r:embed="rId4">
            <a:extLst/>
          </a:blip>
          <a:stretch>
            <a:fillRect/>
          </a:stretch>
        </p:blipFill>
        <p:spPr>
          <a:xfrm>
            <a:off x="6743531" y="6118056"/>
            <a:ext cx="2286001" cy="714376"/>
          </a:xfrm>
          <a:prstGeom prst="rect">
            <a:avLst/>
          </a:prstGeom>
          <a:ln w="12700">
            <a:miter lim="400000"/>
          </a:ln>
        </p:spPr>
      </p:pic>
      <p:pic>
        <p:nvPicPr>
          <p:cNvPr id="209" name="Picture 6" descr="Picture 6"/>
          <p:cNvPicPr>
            <a:picLocks noChangeAspect="1"/>
          </p:cNvPicPr>
          <p:nvPr/>
        </p:nvPicPr>
        <p:blipFill>
          <a:blip r:embed="rId5">
            <a:extLst/>
          </a:blip>
          <a:stretch>
            <a:fillRect/>
          </a:stretch>
        </p:blipFill>
        <p:spPr>
          <a:xfrm>
            <a:off x="1123950" y="496176"/>
            <a:ext cx="6896100" cy="5181601"/>
          </a:xfrm>
          <a:prstGeom prst="rect">
            <a:avLst/>
          </a:prstGeom>
          <a:ln w="12700">
            <a:miter lim="400000"/>
          </a:ln>
        </p:spPr>
      </p:pic>
      <p:pic>
        <p:nvPicPr>
          <p:cNvPr id="210" name="Picture 5" descr="Picture 5"/>
          <p:cNvPicPr>
            <a:picLocks noChangeAspect="1"/>
          </p:cNvPicPr>
          <p:nvPr/>
        </p:nvPicPr>
        <p:blipFill>
          <a:blip r:embed="rId6">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 name="Picture 10" descr="Picture 10"/>
          <p:cNvPicPr>
            <a:picLocks noChangeAspect="1"/>
          </p:cNvPicPr>
          <p:nvPr/>
        </p:nvPicPr>
        <p:blipFill>
          <a:blip r:embed="rId3">
            <a:extLst/>
          </a:blip>
          <a:stretch>
            <a:fillRect/>
          </a:stretch>
        </p:blipFill>
        <p:spPr>
          <a:xfrm>
            <a:off x="266700" y="198602"/>
            <a:ext cx="8597900" cy="5829301"/>
          </a:xfrm>
          <a:prstGeom prst="rect">
            <a:avLst/>
          </a:prstGeom>
          <a:ln w="12700">
            <a:miter lim="400000"/>
          </a:ln>
        </p:spPr>
      </p:pic>
      <p:pic>
        <p:nvPicPr>
          <p:cNvPr id="215" name="Picture 6" descr="Picture 6"/>
          <p:cNvPicPr>
            <a:picLocks noChangeAspect="1"/>
          </p:cNvPicPr>
          <p:nvPr/>
        </p:nvPicPr>
        <p:blipFill>
          <a:blip r:embed="rId4">
            <a:extLst/>
          </a:blip>
          <a:stretch>
            <a:fillRect/>
          </a:stretch>
        </p:blipFill>
        <p:spPr>
          <a:xfrm>
            <a:off x="6743531" y="6118059"/>
            <a:ext cx="2286001" cy="714376"/>
          </a:xfrm>
          <a:prstGeom prst="rect">
            <a:avLst/>
          </a:prstGeom>
          <a:ln w="12700">
            <a:miter lim="400000"/>
          </a:ln>
        </p:spPr>
      </p:pic>
      <p:pic>
        <p:nvPicPr>
          <p:cNvPr id="216" name="Picture 7" descr="Picture 7"/>
          <p:cNvPicPr>
            <a:picLocks noChangeAspect="1"/>
          </p:cNvPicPr>
          <p:nvPr/>
        </p:nvPicPr>
        <p:blipFill>
          <a:blip r:embed="rId5">
            <a:extLst/>
          </a:blip>
          <a:stretch>
            <a:fillRect/>
          </a:stretch>
        </p:blipFill>
        <p:spPr>
          <a:xfrm>
            <a:off x="495775" y="76202"/>
            <a:ext cx="1680830" cy="1054080"/>
          </a:xfrm>
          <a:prstGeom prst="rect">
            <a:avLst/>
          </a:prstGeom>
          <a:ln w="12700">
            <a:miter lim="400000"/>
          </a:ln>
        </p:spPr>
      </p:pic>
      <p:pic>
        <p:nvPicPr>
          <p:cNvPr id="217" name="Picture 1" descr="Picture 1"/>
          <p:cNvPicPr>
            <a:picLocks noChangeAspect="1"/>
          </p:cNvPicPr>
          <p:nvPr/>
        </p:nvPicPr>
        <p:blipFill>
          <a:blip r:embed="rId6">
            <a:extLst/>
          </a:blip>
          <a:stretch>
            <a:fillRect/>
          </a:stretch>
        </p:blipFill>
        <p:spPr>
          <a:xfrm>
            <a:off x="2615622" y="1268587"/>
            <a:ext cx="4184353" cy="4105897"/>
          </a:xfrm>
          <a:prstGeom prst="rect">
            <a:avLst/>
          </a:prstGeom>
          <a:ln w="12700">
            <a:miter lim="400000"/>
          </a:ln>
        </p:spPr>
      </p:pic>
      <p:pic>
        <p:nvPicPr>
          <p:cNvPr id="218" name="Picture 9" descr="Picture 9"/>
          <p:cNvPicPr>
            <a:picLocks noChangeAspect="1"/>
          </p:cNvPicPr>
          <p:nvPr/>
        </p:nvPicPr>
        <p:blipFill>
          <a:blip r:embed="rId7">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 name="Picture 6" descr="Picture 6"/>
          <p:cNvPicPr>
            <a:picLocks noChangeAspect="1"/>
          </p:cNvPicPr>
          <p:nvPr/>
        </p:nvPicPr>
        <p:blipFill>
          <a:blip r:embed="rId3">
            <a:extLst/>
          </a:blip>
          <a:stretch>
            <a:fillRect/>
          </a:stretch>
        </p:blipFill>
        <p:spPr>
          <a:xfrm>
            <a:off x="6743531" y="6118059"/>
            <a:ext cx="2286001" cy="714376"/>
          </a:xfrm>
          <a:prstGeom prst="rect">
            <a:avLst/>
          </a:prstGeom>
          <a:ln w="12700">
            <a:miter lim="400000"/>
          </a:ln>
        </p:spPr>
      </p:pic>
      <p:pic>
        <p:nvPicPr>
          <p:cNvPr id="223" name="Picture 5" descr="Picture 5"/>
          <p:cNvPicPr>
            <a:picLocks noChangeAspect="1"/>
          </p:cNvPicPr>
          <p:nvPr/>
        </p:nvPicPr>
        <p:blipFill>
          <a:blip r:embed="rId4">
            <a:extLst/>
          </a:blip>
          <a:stretch>
            <a:fillRect/>
          </a:stretch>
        </p:blipFill>
        <p:spPr>
          <a:xfrm>
            <a:off x="35858" y="95126"/>
            <a:ext cx="9144001" cy="5878855"/>
          </a:xfrm>
          <a:prstGeom prst="rect">
            <a:avLst/>
          </a:prstGeom>
          <a:ln w="12700">
            <a:miter lim="400000"/>
          </a:ln>
        </p:spPr>
      </p:pic>
      <p:pic>
        <p:nvPicPr>
          <p:cNvPr id="224" name="Picture 4" descr="Picture 4"/>
          <p:cNvPicPr>
            <a:picLocks noChangeAspect="1"/>
          </p:cNvPicPr>
          <p:nvPr/>
        </p:nvPicPr>
        <p:blipFill>
          <a:blip r:embed="rId5">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 name="Picture 6" descr="Picture 6"/>
          <p:cNvPicPr>
            <a:picLocks noChangeAspect="1"/>
          </p:cNvPicPr>
          <p:nvPr/>
        </p:nvPicPr>
        <p:blipFill>
          <a:blip r:embed="rId2">
            <a:extLst/>
          </a:blip>
          <a:stretch>
            <a:fillRect/>
          </a:stretch>
        </p:blipFill>
        <p:spPr>
          <a:xfrm>
            <a:off x="266700" y="198602"/>
            <a:ext cx="8597900" cy="5829301"/>
          </a:xfrm>
          <a:prstGeom prst="rect">
            <a:avLst/>
          </a:prstGeom>
          <a:ln w="12700">
            <a:miter lim="400000"/>
          </a:ln>
        </p:spPr>
      </p:pic>
      <p:sp>
        <p:nvSpPr>
          <p:cNvPr id="229" name="Freeform 7"/>
          <p:cNvSpPr/>
          <p:nvPr/>
        </p:nvSpPr>
        <p:spPr>
          <a:xfrm rot="21314262">
            <a:off x="2670863" y="2194625"/>
            <a:ext cx="4042919" cy="1138146"/>
          </a:xfrm>
          <a:custGeom>
            <a:avLst/>
            <a:gdLst/>
            <a:ahLst/>
            <a:cxnLst>
              <a:cxn ang="0">
                <a:pos x="wd2" y="hd2"/>
              </a:cxn>
              <a:cxn ang="5400000">
                <a:pos x="wd2" y="hd2"/>
              </a:cxn>
              <a:cxn ang="10800000">
                <a:pos x="wd2" y="hd2"/>
              </a:cxn>
              <a:cxn ang="16200000">
                <a:pos x="wd2" y="hd2"/>
              </a:cxn>
            </a:cxnLst>
            <a:rect l="0" t="0" r="r" b="b"/>
            <a:pathLst>
              <a:path w="21600" h="21600" extrusionOk="0">
                <a:moveTo>
                  <a:pt x="2517" y="0"/>
                </a:moveTo>
                <a:lnTo>
                  <a:pt x="19620" y="7417"/>
                </a:lnTo>
                <a:lnTo>
                  <a:pt x="21600" y="20390"/>
                </a:lnTo>
                <a:lnTo>
                  <a:pt x="0" y="21600"/>
                </a:lnTo>
                <a:lnTo>
                  <a:pt x="2517" y="0"/>
                </a:lnTo>
                <a:close/>
              </a:path>
            </a:pathLst>
          </a:custGeom>
          <a:solidFill>
            <a:srgbClr val="141C50"/>
          </a:solidFill>
          <a:ln w="12700">
            <a:miter lim="400000"/>
          </a:ln>
        </p:spPr>
        <p:txBody>
          <a:bodyPr lIns="45719" rIns="45719" anchor="ctr"/>
          <a:lstStyle/>
          <a:p>
            <a:pPr algn="ctr">
              <a:defRPr>
                <a:solidFill>
                  <a:srgbClr val="FFFFFF"/>
                </a:solidFill>
              </a:defRPr>
            </a:pPr>
            <a:endParaRPr/>
          </a:p>
        </p:txBody>
      </p:sp>
      <p:pic>
        <p:nvPicPr>
          <p:cNvPr id="230" name="Picture 9" descr="Picture 9"/>
          <p:cNvPicPr>
            <a:picLocks noChangeAspect="1"/>
          </p:cNvPicPr>
          <p:nvPr/>
        </p:nvPicPr>
        <p:blipFill>
          <a:blip r:embed="rId3">
            <a:extLst/>
          </a:blip>
          <a:stretch>
            <a:fillRect/>
          </a:stretch>
        </p:blipFill>
        <p:spPr>
          <a:xfrm>
            <a:off x="6743531" y="6118056"/>
            <a:ext cx="2286001" cy="714376"/>
          </a:xfrm>
          <a:prstGeom prst="rect">
            <a:avLst/>
          </a:prstGeom>
          <a:ln w="12700">
            <a:miter lim="400000"/>
          </a:ln>
        </p:spPr>
      </p:pic>
      <p:pic>
        <p:nvPicPr>
          <p:cNvPr id="231" name="Picture 10" descr="Picture 10"/>
          <p:cNvPicPr>
            <a:picLocks noChangeAspect="1"/>
          </p:cNvPicPr>
          <p:nvPr/>
        </p:nvPicPr>
        <p:blipFill>
          <a:blip r:embed="rId4">
            <a:extLst/>
          </a:blip>
          <a:stretch>
            <a:fillRect/>
          </a:stretch>
        </p:blipFill>
        <p:spPr>
          <a:xfrm>
            <a:off x="495772" y="76200"/>
            <a:ext cx="1680830" cy="1054079"/>
          </a:xfrm>
          <a:prstGeom prst="rect">
            <a:avLst/>
          </a:prstGeom>
          <a:ln w="12700">
            <a:miter lim="400000"/>
          </a:ln>
        </p:spPr>
      </p:pic>
      <p:sp>
        <p:nvSpPr>
          <p:cNvPr id="232" name="Title 1"/>
          <p:cNvSpPr txBox="1"/>
          <p:nvPr/>
        </p:nvSpPr>
        <p:spPr>
          <a:xfrm>
            <a:off x="2252801" y="2522981"/>
            <a:ext cx="5012312" cy="650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defTabSz="914400">
              <a:lnSpc>
                <a:spcPct val="90000"/>
              </a:lnSpc>
              <a:defRPr sz="3100">
                <a:solidFill>
                  <a:srgbClr val="FFFFFF"/>
                </a:solidFill>
                <a:latin typeface="Arial Black"/>
                <a:ea typeface="Arial Black"/>
                <a:cs typeface="Arial Black"/>
                <a:sym typeface="Arial Black"/>
              </a:defRPr>
            </a:lvl1pPr>
          </a:lstStyle>
          <a:p>
            <a:r>
              <a:t>jointhepod.org</a:t>
            </a:r>
          </a:p>
        </p:txBody>
      </p:sp>
      <p:pic>
        <p:nvPicPr>
          <p:cNvPr id="233" name="Picture 8" descr="Picture 8"/>
          <p:cNvPicPr>
            <a:picLocks noChangeAspect="1"/>
          </p:cNvPicPr>
          <p:nvPr/>
        </p:nvPicPr>
        <p:blipFill>
          <a:blip r:embed="rId5">
            <a:extLst/>
          </a:blip>
          <a:stretch>
            <a:fillRect/>
          </a:stretch>
        </p:blipFill>
        <p:spPr>
          <a:xfrm>
            <a:off x="253830" y="6164727"/>
            <a:ext cx="2197270" cy="616904"/>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2069</Words>
  <Application>Microsoft Office PowerPoint</Application>
  <PresentationFormat>On-screen Show (4:3)</PresentationFormat>
  <Paragraphs>153</Paragraphs>
  <Slides>17</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Arial Black</vt:lpstr>
      <vt:lpstr>Calibri</vt:lpstr>
      <vt:lpstr>Frutiger CE 55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cwalsh</dc:creator>
  <cp:lastModifiedBy>cwalsh</cp:lastModifiedBy>
  <cp:revision>1</cp:revision>
  <dcterms:modified xsi:type="dcterms:W3CDTF">2019-11-25T08:11:03Z</dcterms:modified>
</cp:coreProperties>
</file>