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2" r:id="rId1"/>
    <p:sldMasterId id="2147483694" r:id="rId2"/>
    <p:sldMasterId id="2147483684" r:id="rId3"/>
    <p:sldMasterId id="2147483686" r:id="rId4"/>
    <p:sldMasterId id="2147483660" r:id="rId5"/>
    <p:sldMasterId id="2147483690" r:id="rId6"/>
    <p:sldMasterId id="2147483688" r:id="rId7"/>
  </p:sldMasterIdLst>
  <p:notesMasterIdLst>
    <p:notesMasterId r:id="rId20"/>
  </p:notesMasterIdLst>
  <p:handoutMasterIdLst>
    <p:handoutMasterId r:id="rId21"/>
  </p:handoutMasterIdLst>
  <p:sldIdLst>
    <p:sldId id="259" r:id="rId8"/>
    <p:sldId id="263" r:id="rId9"/>
    <p:sldId id="264" r:id="rId10"/>
    <p:sldId id="265" r:id="rId11"/>
    <p:sldId id="266" r:id="rId12"/>
    <p:sldId id="267" r:id="rId13"/>
    <p:sldId id="268" r:id="rId14"/>
    <p:sldId id="269" r:id="rId15"/>
    <p:sldId id="270" r:id="rId16"/>
    <p:sldId id="271" r:id="rId17"/>
    <p:sldId id="272" r:id="rId18"/>
    <p:sldId id="274" r:id="rId1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9B4"/>
    <a:srgbClr val="ABCB2A"/>
    <a:srgbClr val="13A538"/>
    <a:srgbClr val="DD3C14"/>
    <a:srgbClr val="FF0000"/>
    <a:srgbClr val="1BAB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0" autoAdjust="0"/>
    <p:restoredTop sz="77486" autoAdjust="0"/>
  </p:normalViewPr>
  <p:slideViewPr>
    <p:cSldViewPr snapToGrid="0" snapToObjects="1">
      <p:cViewPr varScale="1">
        <p:scale>
          <a:sx n="57" d="100"/>
          <a:sy n="57" d="100"/>
        </p:scale>
        <p:origin x="177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3" Type="http://schemas.openxmlformats.org/officeDocument/2006/relationships/slideMaster" Target="slideMasters/slideMaster3.xml"/><Relationship Id="rId21" Type="http://schemas.openxmlformats.org/officeDocument/2006/relationships/handoutMaster" Target="handoutMasters/handoutMaster1.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F2BE45D-1C94-F042-90A7-041070FCF7BD}" type="datetimeFigureOut">
              <a:rPr lang="en-US" smtClean="0"/>
              <a:pPr/>
              <a:t>3/25/2020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BE5AD36-5CDC-9843-82F5-36550502A790}" type="slidenum">
              <a:rPr lang="en-US" smtClean="0"/>
              <a:pPr/>
              <a:t>‹#›</a:t>
            </a:fld>
            <a:endParaRPr lang="en-US"/>
          </a:p>
        </p:txBody>
      </p:sp>
    </p:spTree>
    <p:extLst>
      <p:ext uri="{BB962C8B-B14F-4D97-AF65-F5344CB8AC3E}">
        <p14:creationId xmlns:p14="http://schemas.microsoft.com/office/powerpoint/2010/main" val="12338055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454A31-D2FA-E842-B4E0-1F347C8E8294}" type="datetimeFigureOut">
              <a:rPr lang="en-GB" smtClean="0"/>
              <a:pPr/>
              <a:t>25/03/2020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08AFF4-8DDC-564A-9E99-4B19448B7F50}" type="slidenum">
              <a:rPr lang="en-GB" smtClean="0"/>
              <a:pPr/>
              <a:t>‹#›</a:t>
            </a:fld>
            <a:endParaRPr lang="en-GB"/>
          </a:p>
        </p:txBody>
      </p:sp>
    </p:spTree>
    <p:extLst>
      <p:ext uri="{BB962C8B-B14F-4D97-AF65-F5344CB8AC3E}">
        <p14:creationId xmlns:p14="http://schemas.microsoft.com/office/powerpoint/2010/main" val="3687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wrap.org.uk/content/plastic-bottle-recyclin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i="1" dirty="0" smtClean="0">
                <a:latin typeface="Arial" charset="0"/>
              </a:rPr>
              <a:t>The presentation consists of 11</a:t>
            </a:r>
            <a:r>
              <a:rPr lang="en-GB" altLang="en-US" i="1" baseline="0" dirty="0" smtClean="0">
                <a:latin typeface="Arial" charset="0"/>
              </a:rPr>
              <a:t> </a:t>
            </a:r>
            <a:r>
              <a:rPr lang="en-GB" altLang="en-US" i="1" dirty="0" smtClean="0">
                <a:latin typeface="Arial" charset="0"/>
              </a:rPr>
              <a:t>slides, each with teachers’ notes. </a:t>
            </a:r>
          </a:p>
          <a:p>
            <a:pPr eaLnBrk="1" hangingPunct="1"/>
            <a:endParaRPr lang="en-GB" altLang="en-US" i="1" dirty="0" smtClean="0">
              <a:latin typeface="Arial" charset="0"/>
            </a:endParaRPr>
          </a:p>
          <a:p>
            <a:pPr eaLnBrk="1" hangingPunct="1"/>
            <a:r>
              <a:rPr lang="en-GB" altLang="en-US" i="1" dirty="0" smtClean="0">
                <a:latin typeface="Arial" charset="0"/>
              </a:rPr>
              <a:t>The notes are designed to help you present some key ideas and prompt questions and discussions about some of the issues with students. Use it to support any learning about waste or the recycling topics.</a:t>
            </a:r>
          </a:p>
          <a:p>
            <a:pPr eaLnBrk="1" hangingPunct="1"/>
            <a:endParaRPr lang="en-GB" altLang="en-US" i="1" dirty="0" smtClean="0">
              <a:latin typeface="Arial" charset="0"/>
            </a:endParaRPr>
          </a:p>
          <a:p>
            <a:pPr eaLnBrk="1" hangingPunct="1"/>
            <a:endParaRPr lang="en-GB" altLang="en-US" i="1" dirty="0" smtClean="0">
              <a:latin typeface="Arial" charset="0"/>
            </a:endParaRPr>
          </a:p>
        </p:txBody>
      </p:sp>
      <p:sp>
        <p:nvSpPr>
          <p:cNvPr id="4" name="Slide Number Placeholder 3"/>
          <p:cNvSpPr>
            <a:spLocks noGrp="1"/>
          </p:cNvSpPr>
          <p:nvPr>
            <p:ph type="sldNum" sz="quarter" idx="10"/>
          </p:nvPr>
        </p:nvSpPr>
        <p:spPr/>
        <p:txBody>
          <a:bodyPr/>
          <a:lstStyle/>
          <a:p>
            <a:fld id="{9408AFF4-8DDC-564A-9E99-4B19448B7F50}" type="slidenum">
              <a:rPr lang="en-GB" smtClean="0"/>
              <a:pPr/>
              <a:t>1</a:t>
            </a:fld>
            <a:endParaRPr lang="en-GB"/>
          </a:p>
        </p:txBody>
      </p:sp>
    </p:spTree>
    <p:extLst>
      <p:ext uri="{BB962C8B-B14F-4D97-AF65-F5344CB8AC3E}">
        <p14:creationId xmlns:p14="http://schemas.microsoft.com/office/powerpoint/2010/main" val="1035067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What raw materials are plastic bottles made of?</a:t>
            </a:r>
          </a:p>
          <a:p>
            <a:endParaRPr lang="en-GB" altLang="en-US" dirty="0" smtClean="0">
              <a:latin typeface="Arial" charset="0"/>
            </a:endParaRPr>
          </a:p>
          <a:p>
            <a:r>
              <a:rPr lang="en-GB" altLang="en-US" i="1" dirty="0" smtClean="0">
                <a:latin typeface="Arial" charset="0"/>
              </a:rPr>
              <a:t>Ask students if they know which raw materials are used to make plastic bottles.</a:t>
            </a:r>
          </a:p>
          <a:p>
            <a:endParaRPr lang="en-GB" altLang="en-US"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What raw materials are plastic bottles made of?</a:t>
            </a:r>
          </a:p>
          <a:p>
            <a:endParaRPr lang="en-GB" altLang="en-US" dirty="0" smtClean="0">
              <a:latin typeface="Arial" charset="0"/>
            </a:endParaRPr>
          </a:p>
          <a:p>
            <a:r>
              <a:rPr lang="en-GB" altLang="en-US" dirty="0" smtClean="0">
                <a:latin typeface="Arial" charset="0"/>
              </a:rPr>
              <a:t>Plastic is made from crude oil, which is extracted from under the ground. This is a fossil fuel, made from plants and animals that died millions of years ago. It is a non-renewable resource – there is only a limited amount of it and it’s running out!</a:t>
            </a:r>
          </a:p>
          <a:p>
            <a:endParaRPr lang="en-GB" altLang="en-US" dirty="0" smtClean="0">
              <a:latin typeface="Arial" charset="0"/>
            </a:endParaRPr>
          </a:p>
          <a:p>
            <a:r>
              <a:rPr lang="en-GB" altLang="en-US" dirty="0" smtClean="0">
                <a:latin typeface="Arial" charset="0"/>
              </a:rPr>
              <a:t>An oil refinery separates the crude oil into different chemicals, and some of these are processed to turn them into plastic.</a:t>
            </a:r>
          </a:p>
          <a:p>
            <a:endParaRPr lang="en-GB" altLang="en-US" dirty="0" smtClean="0">
              <a:latin typeface="Arial" charset="0"/>
            </a:endParaRPr>
          </a:p>
          <a:p>
            <a:r>
              <a:rPr lang="en-GB" altLang="en-US" dirty="0" smtClean="0">
                <a:latin typeface="Arial" charset="0"/>
              </a:rPr>
              <a:t>It takes a lot of energy to make plastic. Extracting it from the ground is difficult, and refining the crude oil and turning it into plastic needs lots of heat - this often comes from fossil fuels being burned, releasing carbon dioxide into the atmosphere which isn’t good for the planet.</a:t>
            </a:r>
          </a:p>
          <a:p>
            <a:endParaRPr lang="en-GB" altLang="en-US"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3</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What do we do with our plastic bottles when we’re finished with them?</a:t>
            </a:r>
          </a:p>
          <a:p>
            <a:endParaRPr lang="en-GB" altLang="en-US" dirty="0" smtClean="0">
              <a:latin typeface="Arial" charset="0"/>
            </a:endParaRPr>
          </a:p>
          <a:p>
            <a:r>
              <a:rPr lang="en-GB" altLang="en-US" i="1" dirty="0" smtClean="0">
                <a:latin typeface="Arial" charset="0"/>
              </a:rPr>
              <a:t>Ask students what they do with their plastic bottles. Some may say throw them away, some will say recycle.</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4</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Landfill</a:t>
            </a:r>
            <a:endParaRPr lang="en-GB" altLang="en-US" dirty="0" smtClean="0">
              <a:latin typeface="Arial" charset="0"/>
            </a:endParaRPr>
          </a:p>
          <a:p>
            <a:endParaRPr lang="en-GB" altLang="en-US" dirty="0" smtClean="0">
              <a:latin typeface="Arial" charset="0"/>
            </a:endParaRPr>
          </a:p>
          <a:p>
            <a:r>
              <a:rPr lang="en-GB" altLang="en-US" dirty="0" smtClean="0">
                <a:latin typeface="Arial" charset="0"/>
              </a:rPr>
              <a:t>A great deal of our plastic waste goes into landfill – we throw it in the bin, it’s collected by refuse collectors, and it gets buried in the ground.</a:t>
            </a:r>
          </a:p>
          <a:p>
            <a:endParaRPr lang="en-GB" altLang="en-US" dirty="0" smtClean="0">
              <a:latin typeface="Arial" charset="0"/>
            </a:endParaRPr>
          </a:p>
          <a:p>
            <a:r>
              <a:rPr lang="en-US" altLang="en-US" dirty="0" smtClean="0"/>
              <a:t>The type of plastic that is </a:t>
            </a:r>
            <a:r>
              <a:rPr lang="en-GB" altLang="en-US" dirty="0" smtClean="0"/>
              <a:t>commonly used to make bottles (PET) can take hundreds of years to degrade in a landfill as it depends on a lot of different factors like acidity. This type of plastic is </a:t>
            </a:r>
            <a:r>
              <a:rPr lang="en-US" altLang="en-US" dirty="0" smtClean="0"/>
              <a:t>actually </a:t>
            </a:r>
            <a:r>
              <a:rPr lang="en-GB" altLang="en-US" dirty="0" smtClean="0"/>
              <a:t>sold with a 100+ year guarantee for </a:t>
            </a:r>
            <a:r>
              <a:rPr lang="en-GB" altLang="en-US" dirty="0" err="1" smtClean="0"/>
              <a:t>geotextile</a:t>
            </a:r>
            <a:r>
              <a:rPr lang="en-GB" altLang="en-US" dirty="0" smtClean="0"/>
              <a:t> use, where it is buried to strengthen the ground around big building projects like roads! </a:t>
            </a:r>
          </a:p>
          <a:p>
            <a:endParaRPr lang="en-GB" altLang="en-US" dirty="0" smtClean="0"/>
          </a:p>
          <a:p>
            <a:r>
              <a:rPr lang="en-US" altLang="en-US" i="1" dirty="0" smtClean="0"/>
              <a:t>Source – Plastics Europe</a:t>
            </a:r>
            <a:endParaRPr lang="en-GB" altLang="en-US" i="1" dirty="0" smtClean="0"/>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GB" altLang="en-US" b="1" dirty="0" smtClean="0">
                <a:latin typeface="Arial" charset="0"/>
              </a:rPr>
              <a:t>The Environment</a:t>
            </a:r>
          </a:p>
          <a:p>
            <a:endParaRPr lang="en-GB" altLang="en-US" dirty="0" smtClean="0">
              <a:latin typeface="Arial" charset="0"/>
            </a:endParaRPr>
          </a:p>
          <a:p>
            <a:r>
              <a:rPr lang="en-GB" altLang="en-US" dirty="0" smtClean="0">
                <a:latin typeface="Arial" charset="0"/>
              </a:rPr>
              <a:t>A lot of plastic also makes its way into the environment, particularly the oceans. The currents sweep it together and it collects on beaches and in great patches in the sea.</a:t>
            </a:r>
          </a:p>
          <a:p>
            <a:endParaRPr lang="en-GB" altLang="en-US" dirty="0" smtClean="0">
              <a:latin typeface="Arial" charset="0"/>
            </a:endParaRPr>
          </a:p>
          <a:p>
            <a:r>
              <a:rPr lang="en-GB" altLang="en-US" dirty="0" smtClean="0">
                <a:latin typeface="Arial" charset="0"/>
              </a:rPr>
              <a:t>Did you know that there is a floating mass of plastic waste in the Pacific Ocean, that’s 6x the size of the UK?! It’s called the Great Pacific Garbage Patch, and nobody knows exactly how much plastic is in it, but scientific samples show that in some areas there are 6x as many plastic particles as plankton*!</a:t>
            </a:r>
          </a:p>
          <a:p>
            <a:endParaRPr lang="en-GB" altLang="en-US" dirty="0" smtClean="0">
              <a:latin typeface="Arial" charset="0"/>
            </a:endParaRPr>
          </a:p>
          <a:p>
            <a:r>
              <a:rPr lang="en-GB" altLang="en-US" dirty="0" smtClean="0">
                <a:latin typeface="Arial" charset="0"/>
              </a:rPr>
              <a:t>Whether it’s in the ocean or on the shore, animals can eat plastic or get trapped in it – this can injure and even kill them.</a:t>
            </a:r>
          </a:p>
          <a:p>
            <a:endParaRPr lang="en-GB" altLang="en-US" dirty="0" smtClean="0">
              <a:latin typeface="Arial" charset="0"/>
            </a:endParaRPr>
          </a:p>
          <a:p>
            <a:r>
              <a:rPr lang="en-GB" altLang="en-US" i="1" dirty="0" smtClean="0">
                <a:latin typeface="Arial" charset="0"/>
              </a:rPr>
              <a:t>Information</a:t>
            </a:r>
            <a:r>
              <a:rPr lang="en-GB" altLang="en-US" i="1" baseline="0" dirty="0" smtClean="0">
                <a:latin typeface="Arial" charset="0"/>
              </a:rPr>
              <a:t> on this page is sourced from </a:t>
            </a:r>
            <a:r>
              <a:rPr lang="en-GB" altLang="en-US" i="1" dirty="0" smtClean="0">
                <a:latin typeface="Arial" charset="0"/>
              </a:rPr>
              <a:t>Plastic Oceans unless</a:t>
            </a:r>
            <a:r>
              <a:rPr lang="en-GB" altLang="en-US" i="1" baseline="0" dirty="0" smtClean="0">
                <a:latin typeface="Arial" charset="0"/>
              </a:rPr>
              <a:t> otherwise stated.</a:t>
            </a:r>
            <a:r>
              <a:rPr lang="en-GB" altLang="en-US" i="1" dirty="0" smtClean="0">
                <a:latin typeface="Arial" charset="0"/>
              </a:rPr>
              <a:t>. More info is available online, including at http://</a:t>
            </a:r>
            <a:r>
              <a:rPr lang="en-GB" altLang="en-US" i="1" dirty="0" err="1" smtClean="0">
                <a:latin typeface="Arial" charset="0"/>
              </a:rPr>
              <a:t>www.plasticoceans.net</a:t>
            </a:r>
            <a:r>
              <a:rPr lang="en-GB" altLang="en-US" i="1" dirty="0" smtClean="0">
                <a:latin typeface="Arial" charset="0"/>
              </a:rPr>
              <a:t>/the-facts/, and videos that could be shown at http://</a:t>
            </a:r>
            <a:r>
              <a:rPr lang="en-GB" altLang="en-US" i="1" dirty="0" err="1" smtClean="0">
                <a:latin typeface="Arial" charset="0"/>
              </a:rPr>
              <a:t>www.plasticoceans.net</a:t>
            </a:r>
            <a:r>
              <a:rPr lang="en-GB" altLang="en-US" i="1" dirty="0" smtClean="0">
                <a:latin typeface="Arial" charset="0"/>
              </a:rPr>
              <a:t>/media/videos/.</a:t>
            </a:r>
          </a:p>
          <a:p>
            <a:endParaRPr lang="en-GB" altLang="en-US" i="1" dirty="0" smtClean="0">
              <a:latin typeface="Arial" charset="0"/>
            </a:endParaRPr>
          </a:p>
          <a:p>
            <a:r>
              <a:rPr lang="en-GB" altLang="en-US" i="1" dirty="0" smtClean="0">
                <a:latin typeface="Arial" charset="0"/>
              </a:rPr>
              <a:t>* source: </a:t>
            </a:r>
            <a:r>
              <a:rPr lang="en-GB" i="1" dirty="0" smtClean="0"/>
              <a:t>C.J Moore, S.L Moore, M.K </a:t>
            </a:r>
            <a:r>
              <a:rPr lang="en-GB" i="1" dirty="0" err="1" smtClean="0"/>
              <a:t>Leecaster</a:t>
            </a:r>
            <a:r>
              <a:rPr lang="en-GB" i="1" dirty="0" smtClean="0"/>
              <a:t>, S.B Weisberg, A Comparison of Plastic and Plankton in the North Pacific Central Gyre, Marine Pollution Bulletin, Volume 42, Issue 12, December 2001, Pages 1297-1300</a:t>
            </a:r>
            <a:endParaRPr lang="en-GB" altLang="en-US" i="1"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altLang="en-US" b="1" dirty="0" smtClean="0">
                <a:latin typeface="Arial" charset="0"/>
              </a:rPr>
              <a:t>Recycling</a:t>
            </a:r>
          </a:p>
          <a:p>
            <a:endParaRPr lang="en-GB" altLang="en-US" b="1" dirty="0" smtClean="0">
              <a:latin typeface="Arial" charset="0"/>
            </a:endParaRPr>
          </a:p>
          <a:p>
            <a:r>
              <a:rPr lang="en-GB" altLang="en-US" dirty="0" smtClean="0">
                <a:latin typeface="Arial" charset="0"/>
              </a:rPr>
              <a:t>Can you believe that </a:t>
            </a:r>
            <a:r>
              <a:rPr lang="en-GB" altLang="en-US" smtClean="0">
                <a:latin typeface="Arial" charset="0"/>
              </a:rPr>
              <a:t>only 58% </a:t>
            </a:r>
            <a:r>
              <a:rPr lang="en-GB" altLang="en-US" dirty="0" smtClean="0">
                <a:latin typeface="Arial" charset="0"/>
              </a:rPr>
              <a:t>of plastic bottles are currently recycled? That means </a:t>
            </a:r>
            <a:r>
              <a:rPr lang="en-GB" altLang="en-US" smtClean="0">
                <a:latin typeface="Arial" charset="0"/>
              </a:rPr>
              <a:t>that 42%</a:t>
            </a:r>
            <a:r>
              <a:rPr lang="en-GB" altLang="en-US" baseline="0" smtClean="0">
                <a:latin typeface="Arial" charset="0"/>
              </a:rPr>
              <a:t> </a:t>
            </a:r>
            <a:r>
              <a:rPr lang="en-GB" altLang="en-US" smtClean="0">
                <a:latin typeface="Arial" charset="0"/>
              </a:rPr>
              <a:t>of </a:t>
            </a:r>
            <a:r>
              <a:rPr lang="en-GB" altLang="en-US" dirty="0" smtClean="0">
                <a:latin typeface="Arial" charset="0"/>
              </a:rPr>
              <a:t>the plastic bottles that people use are going to landfill or being left in the environment!</a:t>
            </a:r>
          </a:p>
          <a:p>
            <a:endParaRPr lang="en-GB" altLang="en-US" dirty="0" smtClean="0">
              <a:latin typeface="Arial" charset="0"/>
            </a:endParaRPr>
          </a:p>
          <a:p>
            <a:r>
              <a:rPr lang="en-GB" altLang="en-US" dirty="0" smtClean="0">
                <a:latin typeface="Arial" charset="0"/>
              </a:rPr>
              <a:t>Many plastics can be recycled – most households and businesses have recycling bins to make this happen. Who knows where their recycling bin is at home? At school? Recycled plastic can be used for pretty much anything that new plastic can – bottles, tools, toys…</a:t>
            </a:r>
          </a:p>
          <a:p>
            <a:endParaRPr lang="en-GB" altLang="en-US" dirty="0" smtClean="0">
              <a:latin typeface="Arial" charset="0"/>
            </a:endParaRPr>
          </a:p>
          <a:p>
            <a:r>
              <a:rPr lang="en-GB" altLang="en-US" dirty="0" smtClean="0">
                <a:latin typeface="Arial" charset="0"/>
              </a:rPr>
              <a:t>Recycling saves fossil fuels and uses less energy than making new plastic, but it still isn’t perfect – it still takes energy to recycle plastic bottles (around 60% as much as making the bottle from scratch) and some kinds of plastic can’t be recycled at all.</a:t>
            </a:r>
          </a:p>
          <a:p>
            <a:endParaRPr lang="en-GB" altLang="en-US" dirty="0" smtClean="0">
              <a:latin typeface="Arial" charset="0"/>
            </a:endParaRPr>
          </a:p>
          <a:p>
            <a:r>
              <a:rPr lang="en-GB" altLang="en-US" i="1" dirty="0" smtClean="0">
                <a:latin typeface="Arial" charset="0"/>
              </a:rPr>
              <a:t>Recycling percentage source: </a:t>
            </a:r>
            <a:r>
              <a:rPr lang="en-GB" i="1" u="sng" dirty="0" smtClean="0">
                <a:hlinkClick r:id="rId3"/>
              </a:rPr>
              <a:t>http://www.wrap.org.uk/content/plastic-bottle-recycling</a:t>
            </a:r>
            <a:endParaRPr lang="en-GB" altLang="en-US" i="1" dirty="0" smtClean="0">
              <a:latin typeface="Arial" charset="0"/>
            </a:endParaRPr>
          </a:p>
          <a:p>
            <a:r>
              <a:rPr lang="en-GB" altLang="en-US" i="1" dirty="0" smtClean="0">
                <a:latin typeface="Arial" charset="0"/>
              </a:rPr>
              <a:t>Energy proportion source: http://www-g.eng.cam.ac.uk/impee/topics/RecyclePlastics/files/Recycling%20Plastic%20v3%20PDF.pdf</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eaLnBrk="1" hangingPunct="1">
              <a:lnSpc>
                <a:spcPct val="95000"/>
              </a:lnSpc>
              <a:spcBef>
                <a:spcPct val="0"/>
              </a:spcBef>
              <a:defRPr/>
            </a:pPr>
            <a:r>
              <a:rPr lang="en-US" altLang="en-US" b="1" dirty="0" smtClean="0">
                <a:solidFill>
                  <a:srgbClr val="000000"/>
                </a:solidFill>
                <a:latin typeface="Arial" charset="0"/>
                <a:cs typeface="Times New Roman" pitchFamily="18" charset="0"/>
              </a:rPr>
              <a:t>Reduce, reuse, recycle</a:t>
            </a:r>
            <a:endParaRPr lang="en-US" altLang="en-US" dirty="0" smtClean="0">
              <a:latin typeface="Arial" charset="0"/>
              <a:cs typeface="Times New Roman" pitchFamily="18" charset="0"/>
            </a:endParaRPr>
          </a:p>
          <a:p>
            <a:pPr eaLnBrk="1" hangingPunct="1">
              <a:lnSpc>
                <a:spcPct val="95000"/>
              </a:lnSpc>
              <a:spcBef>
                <a:spcPct val="0"/>
              </a:spcBef>
              <a:defRPr/>
            </a:pPr>
            <a:endParaRPr lang="en-US" altLang="en-US" dirty="0" smtClean="0">
              <a:solidFill>
                <a:srgbClr val="000000"/>
              </a:solidFill>
              <a:latin typeface="Arial" charset="0"/>
              <a:cs typeface="Times New Roman" pitchFamily="18" charset="0"/>
            </a:endParaRPr>
          </a:p>
          <a:p>
            <a:pPr eaLnBrk="1" hangingPunct="1">
              <a:lnSpc>
                <a:spcPct val="95000"/>
              </a:lnSpc>
              <a:spcBef>
                <a:spcPct val="0"/>
              </a:spcBef>
              <a:defRPr/>
            </a:pPr>
            <a:r>
              <a:rPr lang="en-US" altLang="en-US" dirty="0" smtClean="0">
                <a:solidFill>
                  <a:srgbClr val="000000"/>
                </a:solidFill>
                <a:latin typeface="Arial" charset="0"/>
                <a:cs typeface="Times New Roman" pitchFamily="18" charset="0"/>
              </a:rPr>
              <a:t>So plastic is really useful, but there are some issues with the way that we use it, and even with recycling. How can we manage our use?</a:t>
            </a:r>
          </a:p>
          <a:p>
            <a:pPr eaLnBrk="1" hangingPunct="1">
              <a:lnSpc>
                <a:spcPct val="95000"/>
              </a:lnSpc>
              <a:spcBef>
                <a:spcPct val="0"/>
              </a:spcBef>
              <a:defRPr/>
            </a:pPr>
            <a:endParaRPr lang="en-US" altLang="en-US" dirty="0" smtClean="0">
              <a:solidFill>
                <a:srgbClr val="000000"/>
              </a:solidFill>
              <a:latin typeface="Arial" charset="0"/>
              <a:cs typeface="Times New Roman" pitchFamily="18" charset="0"/>
            </a:endParaRPr>
          </a:p>
          <a:p>
            <a:pPr eaLnBrk="1" hangingPunct="1">
              <a:lnSpc>
                <a:spcPct val="95000"/>
              </a:lnSpc>
              <a:spcBef>
                <a:spcPct val="0"/>
              </a:spcBef>
              <a:defRPr/>
            </a:pPr>
            <a:r>
              <a:rPr lang="en-US" altLang="en-US" i="1" dirty="0" smtClean="0">
                <a:solidFill>
                  <a:srgbClr val="000000"/>
                </a:solidFill>
                <a:latin typeface="Arial" charset="0"/>
                <a:cs typeface="Times New Roman" pitchFamily="18" charset="0"/>
              </a:rPr>
              <a:t>In presentation mode, click to switch focus between ‘Recycle’, ‘Reuse’ and ‘Reduce’</a:t>
            </a:r>
          </a:p>
          <a:p>
            <a:pPr eaLnBrk="1" hangingPunct="1">
              <a:lnSpc>
                <a:spcPct val="95000"/>
              </a:lnSpc>
              <a:spcBef>
                <a:spcPct val="0"/>
              </a:spcBef>
              <a:defRPr/>
            </a:pPr>
            <a:endParaRPr lang="en-US" altLang="en-US" dirty="0" smtClean="0">
              <a:solidFill>
                <a:srgbClr val="000000"/>
              </a:solidFill>
              <a:latin typeface="Arial" charset="0"/>
              <a:cs typeface="Times New Roman" pitchFamily="18" charset="0"/>
            </a:endParaRPr>
          </a:p>
          <a:p>
            <a:pPr eaLnBrk="1" hangingPunct="1">
              <a:lnSpc>
                <a:spcPct val="95000"/>
              </a:lnSpc>
              <a:spcBef>
                <a:spcPct val="0"/>
              </a:spcBef>
              <a:defRPr/>
            </a:pPr>
            <a:r>
              <a:rPr lang="en-US" altLang="en-US" dirty="0" smtClean="0">
                <a:solidFill>
                  <a:srgbClr val="000000"/>
                </a:solidFill>
                <a:latin typeface="Arial" charset="0"/>
                <a:cs typeface="Times New Roman" pitchFamily="18" charset="0"/>
              </a:rPr>
              <a:t>You may have seen something like this before – there are lots of ways in which we can improve what we do with our waste.</a:t>
            </a:r>
          </a:p>
          <a:p>
            <a:pPr marL="171450" indent="-171450" eaLnBrk="1" hangingPunct="1">
              <a:lnSpc>
                <a:spcPct val="95000"/>
              </a:lnSpc>
              <a:spcBef>
                <a:spcPct val="0"/>
              </a:spcBef>
              <a:buFont typeface="Arial" panose="020B0604020202020204" pitchFamily="34" charset="0"/>
              <a:buChar char="•"/>
              <a:defRPr/>
            </a:pPr>
            <a:r>
              <a:rPr lang="en-US" altLang="en-US" dirty="0" smtClean="0">
                <a:solidFill>
                  <a:srgbClr val="000000"/>
                </a:solidFill>
                <a:latin typeface="Arial" charset="0"/>
                <a:cs typeface="Times New Roman" pitchFamily="18" charset="0"/>
              </a:rPr>
              <a:t>At the bottom we have Landfill – just burying it in the ground. What do you think of that?</a:t>
            </a:r>
          </a:p>
          <a:p>
            <a:pPr marL="171450" indent="-171450" eaLnBrk="1" hangingPunct="1">
              <a:lnSpc>
                <a:spcPct val="95000"/>
              </a:lnSpc>
              <a:spcBef>
                <a:spcPct val="0"/>
              </a:spcBef>
              <a:buFont typeface="Arial" panose="020B0604020202020204" pitchFamily="34" charset="0"/>
              <a:buChar char="•"/>
              <a:defRPr/>
            </a:pPr>
            <a:r>
              <a:rPr lang="en-US" altLang="en-US" dirty="0" smtClean="0">
                <a:solidFill>
                  <a:srgbClr val="000000"/>
                </a:solidFill>
                <a:latin typeface="Arial" charset="0"/>
                <a:cs typeface="Times New Roman" pitchFamily="18" charset="0"/>
              </a:rPr>
              <a:t>Next is recovering – e.g. burning our waste to heat water and make electricity. Are there any disadvantages to this?</a:t>
            </a:r>
          </a:p>
          <a:p>
            <a:pPr marL="171450" indent="-171450" eaLnBrk="1" hangingPunct="1">
              <a:lnSpc>
                <a:spcPct val="95000"/>
              </a:lnSpc>
              <a:spcBef>
                <a:spcPct val="0"/>
              </a:spcBef>
              <a:buFont typeface="Arial" panose="020B0604020202020204" pitchFamily="34" charset="0"/>
              <a:buChar char="•"/>
              <a:defRPr/>
            </a:pPr>
            <a:r>
              <a:rPr lang="en-US" altLang="en-US" dirty="0" smtClean="0">
                <a:solidFill>
                  <a:srgbClr val="000000"/>
                </a:solidFill>
                <a:latin typeface="Arial" charset="0"/>
                <a:cs typeface="Times New Roman" pitchFamily="18" charset="0"/>
              </a:rPr>
              <a:t>Recycling is in the middle – we’ve talked about the pros and cons of this.</a:t>
            </a:r>
          </a:p>
          <a:p>
            <a:pPr marL="171450" indent="-171450" eaLnBrk="1" hangingPunct="1">
              <a:lnSpc>
                <a:spcPct val="95000"/>
              </a:lnSpc>
              <a:spcBef>
                <a:spcPct val="0"/>
              </a:spcBef>
              <a:buFont typeface="Arial" panose="020B0604020202020204" pitchFamily="34" charset="0"/>
              <a:buChar char="•"/>
              <a:defRPr/>
            </a:pPr>
            <a:r>
              <a:rPr lang="en-US" altLang="en-US" dirty="0" smtClean="0">
                <a:solidFill>
                  <a:srgbClr val="000000"/>
                </a:solidFill>
                <a:latin typeface="Arial" charset="0"/>
                <a:cs typeface="Times New Roman" pitchFamily="18" charset="0"/>
              </a:rPr>
              <a:t>Why is reuse above recycling?</a:t>
            </a:r>
          </a:p>
          <a:p>
            <a:pPr marL="171450" indent="-171450" eaLnBrk="1" hangingPunct="1">
              <a:lnSpc>
                <a:spcPct val="95000"/>
              </a:lnSpc>
              <a:spcBef>
                <a:spcPct val="0"/>
              </a:spcBef>
              <a:buFont typeface="Arial" panose="020B0604020202020204" pitchFamily="34" charset="0"/>
              <a:buChar char="•"/>
              <a:defRPr/>
            </a:pPr>
            <a:r>
              <a:rPr lang="en-US" altLang="en-US" dirty="0" smtClean="0">
                <a:solidFill>
                  <a:srgbClr val="000000"/>
                </a:solidFill>
                <a:latin typeface="Arial" charset="0"/>
                <a:cs typeface="Times New Roman" pitchFamily="18" charset="0"/>
              </a:rPr>
              <a:t>Reducing is at the top – that means cutting down on the amount we use in the first place. What are the advantages and disadvantages of this?</a:t>
            </a:r>
          </a:p>
          <a:p>
            <a:pPr eaLnBrk="1" hangingPunct="1">
              <a:lnSpc>
                <a:spcPct val="95000"/>
              </a:lnSpc>
              <a:spcBef>
                <a:spcPct val="0"/>
              </a:spcBef>
              <a:buFont typeface="Arial" panose="020B0604020202020204" pitchFamily="34" charset="0"/>
              <a:buNone/>
              <a:defRPr/>
            </a:pPr>
            <a:endParaRPr lang="en-US" altLang="en-US" dirty="0" smtClean="0">
              <a:solidFill>
                <a:srgbClr val="000000"/>
              </a:solidFill>
              <a:latin typeface="Arial" charset="0"/>
              <a:cs typeface="Times New Roman" pitchFamily="18" charset="0"/>
            </a:endParaRPr>
          </a:p>
          <a:p>
            <a:pPr eaLnBrk="1" hangingPunct="1">
              <a:lnSpc>
                <a:spcPct val="95000"/>
              </a:lnSpc>
              <a:spcBef>
                <a:spcPct val="0"/>
              </a:spcBef>
              <a:defRPr/>
            </a:pPr>
            <a:r>
              <a:rPr lang="en-US" altLang="en-US" dirty="0" smtClean="0">
                <a:solidFill>
                  <a:srgbClr val="000000"/>
                </a:solidFill>
                <a:latin typeface="Arial" charset="0"/>
                <a:cs typeface="Times New Roman" pitchFamily="18" charset="0"/>
              </a:rPr>
              <a:t>These are all important parts of a sustainable world, and we should try and change our habits to move towards the top of this list.</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8</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How much do we use?</a:t>
            </a:r>
          </a:p>
          <a:p>
            <a:endParaRPr lang="en-GB" altLang="en-US" dirty="0" smtClean="0">
              <a:latin typeface="Arial" charset="0"/>
            </a:endParaRPr>
          </a:p>
          <a:p>
            <a:r>
              <a:rPr lang="en-GB" altLang="en-US" i="1" dirty="0" smtClean="0">
                <a:latin typeface="Arial" charset="0"/>
              </a:rPr>
              <a:t>For younger students you may wish to summarise this section</a:t>
            </a:r>
          </a:p>
          <a:p>
            <a:endParaRPr lang="en-GB" altLang="en-US" i="1" dirty="0" smtClean="0">
              <a:latin typeface="Arial" charset="0"/>
            </a:endParaRPr>
          </a:p>
          <a:p>
            <a:r>
              <a:rPr lang="en-GB" altLang="en-US" dirty="0" smtClean="0">
                <a:latin typeface="Arial" charset="0"/>
              </a:rPr>
              <a:t>It might feel like one person reducing, reusing or recycling their waste is a little bit pointless – after all, what difference does that make in the grand scheme of things?</a:t>
            </a:r>
          </a:p>
          <a:p>
            <a:endParaRPr lang="en-GB" altLang="en-US" dirty="0" smtClean="0">
              <a:latin typeface="Arial" charset="0"/>
            </a:endParaRPr>
          </a:p>
          <a:p>
            <a:r>
              <a:rPr lang="en-GB" altLang="en-US" dirty="0" smtClean="0">
                <a:latin typeface="Arial" charset="0"/>
              </a:rPr>
              <a:t>Let’s have a look at how things scale up…</a:t>
            </a:r>
          </a:p>
          <a:p>
            <a:endParaRPr lang="en-GB" altLang="en-US" dirty="0" smtClean="0">
              <a:latin typeface="Arial" charset="0"/>
            </a:endParaRPr>
          </a:p>
          <a:p>
            <a:r>
              <a:rPr lang="en-GB" altLang="en-US" dirty="0" smtClean="0">
                <a:latin typeface="Arial" charset="0"/>
              </a:rPr>
              <a:t>1 plastic bottle a day = 5 per week = 195 in a school year (39 weeks)</a:t>
            </a:r>
          </a:p>
          <a:p>
            <a:r>
              <a:rPr lang="en-GB" altLang="en-US" dirty="0" smtClean="0">
                <a:latin typeface="Arial" charset="0"/>
              </a:rPr>
              <a:t>30 students per class = 5850 per class</a:t>
            </a:r>
          </a:p>
          <a:p>
            <a:r>
              <a:rPr lang="en-GB" altLang="en-US" dirty="0" smtClean="0">
                <a:latin typeface="Arial" charset="0"/>
              </a:rPr>
              <a:t>5 classes per year group = 29250 per year group</a:t>
            </a:r>
          </a:p>
          <a:p>
            <a:r>
              <a:rPr lang="en-GB" altLang="en-US" dirty="0" smtClean="0">
                <a:latin typeface="Arial" charset="0"/>
              </a:rPr>
              <a:t>7 year groups per school = 204750 per school</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9</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b="1" dirty="0" smtClean="0">
                <a:latin typeface="Arial" charset="0"/>
              </a:rPr>
              <a:t>How much do we use?</a:t>
            </a:r>
          </a:p>
          <a:p>
            <a:endParaRPr lang="en-GB" altLang="en-US" dirty="0" smtClean="0">
              <a:latin typeface="Arial" charset="0"/>
            </a:endParaRPr>
          </a:p>
          <a:p>
            <a:r>
              <a:rPr lang="en-GB" altLang="en-US" i="1" dirty="0" smtClean="0">
                <a:latin typeface="Arial" charset="0"/>
              </a:rPr>
              <a:t>For younger students you may wish to summarise this section</a:t>
            </a:r>
          </a:p>
          <a:p>
            <a:endParaRPr lang="en-GB" altLang="en-US" i="1" dirty="0" smtClean="0">
              <a:latin typeface="Arial" charset="0"/>
            </a:endParaRPr>
          </a:p>
          <a:p>
            <a:r>
              <a:rPr lang="en-GB" altLang="en-US" dirty="0" smtClean="0">
                <a:latin typeface="Arial" charset="0"/>
              </a:rPr>
              <a:t>It might feel like one person reducing, reusing or recycling their waste is a little bit pointless – after all, what difference does that make in the grand scheme of things?</a:t>
            </a:r>
          </a:p>
          <a:p>
            <a:endParaRPr lang="en-GB" altLang="en-US" dirty="0" smtClean="0">
              <a:latin typeface="Arial" charset="0"/>
            </a:endParaRPr>
          </a:p>
          <a:p>
            <a:r>
              <a:rPr lang="en-GB" altLang="en-US" dirty="0" smtClean="0">
                <a:latin typeface="Arial" charset="0"/>
              </a:rPr>
              <a:t>Let’s have a look at how things scale up…</a:t>
            </a:r>
          </a:p>
          <a:p>
            <a:endParaRPr lang="en-GB" altLang="en-US" dirty="0" smtClean="0">
              <a:latin typeface="Arial" charset="0"/>
            </a:endParaRPr>
          </a:p>
          <a:p>
            <a:r>
              <a:rPr lang="en-GB" altLang="en-US" dirty="0" smtClean="0">
                <a:latin typeface="Arial" charset="0"/>
              </a:rPr>
              <a:t>1 plastic bottle a day = 5 per week = 195 in a school year (39 weeks)</a:t>
            </a:r>
          </a:p>
          <a:p>
            <a:r>
              <a:rPr lang="en-GB" altLang="en-US" dirty="0" smtClean="0">
                <a:latin typeface="Arial" charset="0"/>
              </a:rPr>
              <a:t>30 students per class = 5850 per class</a:t>
            </a:r>
          </a:p>
          <a:p>
            <a:r>
              <a:rPr lang="en-GB" altLang="en-US" dirty="0" smtClean="0">
                <a:latin typeface="Arial" charset="0"/>
              </a:rPr>
              <a:t>5 classes per year group = 29250 per year group</a:t>
            </a:r>
          </a:p>
          <a:p>
            <a:r>
              <a:rPr lang="en-GB" altLang="en-US" dirty="0" smtClean="0">
                <a:latin typeface="Arial" charset="0"/>
              </a:rPr>
              <a:t>7 year groups per school = 204750 per school</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10</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defRPr/>
            </a:pPr>
            <a:r>
              <a:rPr lang="en-GB" altLang="en-US" b="1" dirty="0" smtClean="0">
                <a:latin typeface="Arial" charset="0"/>
              </a:rPr>
              <a:t>What can we do?</a:t>
            </a:r>
          </a:p>
          <a:p>
            <a:pPr>
              <a:defRPr/>
            </a:pPr>
            <a:endParaRPr lang="en-GB" altLang="en-US" dirty="0" smtClean="0">
              <a:latin typeface="Arial" charset="0"/>
            </a:endParaRPr>
          </a:p>
          <a:p>
            <a:pPr>
              <a:defRPr/>
            </a:pPr>
            <a:r>
              <a:rPr lang="en-GB" altLang="en-US" dirty="0" smtClean="0">
                <a:latin typeface="Arial" charset="0"/>
              </a:rPr>
              <a:t>How to reduce your and your family’s usage?</a:t>
            </a:r>
          </a:p>
          <a:p>
            <a:pPr marL="171450" indent="-171450">
              <a:buFont typeface="Arial" panose="020B0604020202020204" pitchFamily="34" charset="0"/>
              <a:buChar char="•"/>
              <a:defRPr/>
            </a:pPr>
            <a:r>
              <a:rPr lang="en-GB" altLang="en-US" dirty="0" smtClean="0">
                <a:latin typeface="Arial" charset="0"/>
              </a:rPr>
              <a:t>Use a reusable water or juice bottle.</a:t>
            </a:r>
          </a:p>
          <a:p>
            <a:pPr marL="171450" indent="-171450">
              <a:buFont typeface="Arial" panose="020B0604020202020204" pitchFamily="34" charset="0"/>
              <a:buChar char="•"/>
              <a:defRPr/>
            </a:pPr>
            <a:r>
              <a:rPr lang="en-GB" altLang="en-US" dirty="0" smtClean="0">
                <a:latin typeface="Arial" charset="0"/>
              </a:rPr>
              <a:t>Refill bottles from the tap (in fact, tap water is subject to stricter quality controls than bottled water!).</a:t>
            </a:r>
            <a:r>
              <a:rPr lang="en-GB" altLang="en-US" baseline="0" dirty="0" smtClean="0">
                <a:latin typeface="Arial" charset="0"/>
              </a:rPr>
              <a:t> For safety reasons use refillable bottles where possible to avoid carcinogens. </a:t>
            </a:r>
            <a:endParaRPr lang="en-GB" altLang="en-US" dirty="0" smtClean="0">
              <a:latin typeface="Arial" charset="0"/>
            </a:endParaRPr>
          </a:p>
          <a:p>
            <a:pPr marL="171450" indent="-171450">
              <a:buFont typeface="Arial" panose="020B0604020202020204" pitchFamily="34" charset="0"/>
              <a:buChar char="•"/>
              <a:defRPr/>
            </a:pPr>
            <a:r>
              <a:rPr lang="en-GB" altLang="en-US" dirty="0" smtClean="0">
                <a:latin typeface="Arial" charset="0"/>
              </a:rPr>
              <a:t>Buy things in bulk (ketchup, milk, etc), or even try making your own!</a:t>
            </a:r>
          </a:p>
          <a:p>
            <a:pPr>
              <a:buFont typeface="Arial" panose="020B0604020202020204" pitchFamily="34" charset="0"/>
              <a:buNone/>
              <a:defRPr/>
            </a:pPr>
            <a:r>
              <a:rPr lang="en-GB" altLang="en-US" dirty="0" smtClean="0">
                <a:latin typeface="Arial" charset="0"/>
              </a:rPr>
              <a:t>What about recycling?</a:t>
            </a:r>
          </a:p>
          <a:p>
            <a:pPr marL="171450" indent="-171450">
              <a:buFont typeface="Arial" panose="020B0604020202020204" pitchFamily="34" charset="0"/>
              <a:buChar char="•"/>
              <a:defRPr/>
            </a:pPr>
            <a:r>
              <a:rPr lang="en-GB" altLang="en-US" dirty="0" smtClean="0">
                <a:latin typeface="Arial" charset="0"/>
              </a:rPr>
              <a:t>Do you recycle all of your plastic bottles?</a:t>
            </a:r>
          </a:p>
          <a:p>
            <a:pPr marL="171450" indent="-171450">
              <a:buFont typeface="Arial" panose="020B0604020202020204" pitchFamily="34" charset="0"/>
              <a:buChar char="•"/>
              <a:defRPr/>
            </a:pPr>
            <a:r>
              <a:rPr lang="en-GB" altLang="en-US" dirty="0" smtClean="0">
                <a:latin typeface="Arial" charset="0"/>
              </a:rPr>
              <a:t>What about ones from the bathroom?</a:t>
            </a:r>
          </a:p>
          <a:p>
            <a:pPr marL="171450" indent="-171450">
              <a:buFont typeface="Arial" panose="020B0604020202020204" pitchFamily="34" charset="0"/>
              <a:buChar char="•"/>
              <a:defRPr/>
            </a:pPr>
            <a:r>
              <a:rPr lang="en-GB" altLang="en-US" dirty="0" smtClean="0">
                <a:latin typeface="Arial" charset="0"/>
              </a:rPr>
              <a:t>What about when you’re out and about – do you take your bottles home to recycle?</a:t>
            </a:r>
          </a:p>
          <a:p>
            <a:pPr>
              <a:defRPr/>
            </a:pPr>
            <a:endParaRPr lang="en-GB" altLang="en-US"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11</a:t>
            </a:fld>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altLang="en-US" dirty="0" smtClean="0">
                <a:latin typeface="Arial" charset="0"/>
              </a:rPr>
              <a:t>If we all reduce our household’s usage we can make a real difference!</a:t>
            </a:r>
          </a:p>
          <a:p>
            <a:endParaRPr lang="en-GB" altLang="en-US" dirty="0" smtClean="0">
              <a:latin typeface="Arial" charset="0"/>
            </a:endParaRPr>
          </a:p>
          <a:p>
            <a:r>
              <a:rPr lang="en-GB" altLang="en-US" dirty="0" smtClean="0">
                <a:latin typeface="Arial" charset="0"/>
              </a:rPr>
              <a:t>Think about the materials and energy needed to create plastic bottles. Recycling is important so make sure you’re doing that. Reducing can save even more energy – see what you can do and all of your efforts will add up and up!</a:t>
            </a:r>
          </a:p>
          <a:p>
            <a:endParaRPr lang="en-GB" altLang="en-US" dirty="0" smtClean="0">
              <a:latin typeface="Arial" charset="0"/>
            </a:endParaRPr>
          </a:p>
          <a:p>
            <a:r>
              <a:rPr lang="en-GB" altLang="en-US" dirty="0" smtClean="0">
                <a:latin typeface="Arial" charset="0"/>
              </a:rPr>
              <a:t>Any questions?</a:t>
            </a:r>
          </a:p>
          <a:p>
            <a:endParaRPr lang="en-GB" altLang="en-US" dirty="0" smtClean="0">
              <a:latin typeface="Arial" charset="0"/>
            </a:endParaRPr>
          </a:p>
          <a:p>
            <a:r>
              <a:rPr lang="en-GB" altLang="en-US" dirty="0" smtClean="0">
                <a:latin typeface="Arial" charset="0"/>
              </a:rPr>
              <a:t>Leave students enthusiastic about making a change, and aware of the impact that their collective action can make. In Waste Week, let them know that students across the country are doing the same.</a:t>
            </a:r>
          </a:p>
          <a:p>
            <a:endParaRPr lang="en-US" dirty="0"/>
          </a:p>
        </p:txBody>
      </p:sp>
      <p:sp>
        <p:nvSpPr>
          <p:cNvPr id="4" name="Slide Number Placeholder 3"/>
          <p:cNvSpPr>
            <a:spLocks noGrp="1"/>
          </p:cNvSpPr>
          <p:nvPr>
            <p:ph type="sldNum" sz="quarter" idx="10"/>
          </p:nvPr>
        </p:nvSpPr>
        <p:spPr/>
        <p:txBody>
          <a:bodyPr/>
          <a:lstStyle/>
          <a:p>
            <a:fld id="{9408AFF4-8DDC-564A-9E99-4B19448B7F50}" type="slidenum">
              <a:rPr lang="en-GB" smtClean="0"/>
              <a:pPr/>
              <a:t>12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emf"/><Relationship Id="rId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3.emf"/><Relationship Id="rId4" Type="http://schemas.openxmlformats.org/officeDocument/2006/relationships/image" Target="../media/image2.emf"/></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emf"/><Relationship Id="rId5" Type="http://schemas.openxmlformats.org/officeDocument/2006/relationships/image" Target="../media/image5.emf"/><Relationship Id="rId4" Type="http://schemas.openxmlformats.org/officeDocument/2006/relationships/image" Target="../media/image2.emf"/></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emf"/><Relationship Id="rId5" Type="http://schemas.openxmlformats.org/officeDocument/2006/relationships/image" Target="../media/image7.emf"/><Relationship Id="rId4" Type="http://schemas.openxmlformats.org/officeDocument/2006/relationships/image" Target="../media/image2.emf"/></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theme" Target="../theme/theme5.xml"/><Relationship Id="rId1" Type="http://schemas.openxmlformats.org/officeDocument/2006/relationships/slideLayout" Target="../slideLayouts/slideLayout5.xml"/><Relationship Id="rId6" Type="http://schemas.openxmlformats.org/officeDocument/2006/relationships/image" Target="../media/image3.emf"/><Relationship Id="rId5" Type="http://schemas.openxmlformats.org/officeDocument/2006/relationships/image" Target="../media/image5.emf"/><Relationship Id="rId4" Type="http://schemas.openxmlformats.org/officeDocument/2006/relationships/image" Target="../media/image2.emf"/></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3.emf"/><Relationship Id="rId2" Type="http://schemas.openxmlformats.org/officeDocument/2006/relationships/theme" Target="../theme/theme6.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5.emf"/><Relationship Id="rId4" Type="http://schemas.openxmlformats.org/officeDocument/2006/relationships/image" Target="../media/image2.emf"/></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3.emf"/><Relationship Id="rId2" Type="http://schemas.openxmlformats.org/officeDocument/2006/relationships/theme" Target="../theme/theme7.xml"/><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5.emf"/><Relationship Id="rId4" Type="http://schemas.openxmlformats.org/officeDocument/2006/relationships/image" Target="../media/image2.em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10" name="Picture 9"/>
          <p:cNvPicPr>
            <a:picLocks noChangeAspect="1"/>
          </p:cNvPicPr>
          <p:nvPr/>
        </p:nvPicPr>
        <p:blipFill>
          <a:blip r:embed="rId5"/>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93"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3486729" y="6290121"/>
            <a:ext cx="2518462" cy="463550"/>
          </a:xfrm>
          <a:prstGeom prst="rect">
            <a:avLst/>
          </a:prstGeom>
        </p:spPr>
      </p:pic>
      <p:sp>
        <p:nvSpPr>
          <p:cNvPr id="10" name="Rectangle 9"/>
          <p:cNvSpPr/>
          <p:nvPr userDrawn="1"/>
        </p:nvSpPr>
        <p:spPr>
          <a:xfrm>
            <a:off x="253831" y="6290121"/>
            <a:ext cx="1972912" cy="463550"/>
          </a:xfrm>
          <a:prstGeom prst="rect">
            <a:avLst/>
          </a:prstGeom>
          <a:solidFill>
            <a:schemeClr val="bg1"/>
          </a:solidFill>
          <a:ln>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TextBox 10"/>
          <p:cNvSpPr txBox="1"/>
          <p:nvPr userDrawn="1"/>
        </p:nvSpPr>
        <p:spPr>
          <a:xfrm>
            <a:off x="253831" y="6389682"/>
            <a:ext cx="1972912" cy="276999"/>
          </a:xfrm>
          <a:prstGeom prst="rect">
            <a:avLst/>
          </a:prstGeom>
          <a:noFill/>
        </p:spPr>
        <p:txBody>
          <a:bodyPr wrap="square" rtlCol="0">
            <a:spAutoFit/>
          </a:bodyPr>
          <a:lstStyle/>
          <a:p>
            <a:pPr algn="ctr"/>
            <a:r>
              <a:rPr lang="en-US" sz="1200" dirty="0" smtClean="0"/>
              <a:t>Insert partner logo</a:t>
            </a:r>
            <a:endParaRPr lang="en-US" sz="1200" dirty="0"/>
          </a:p>
        </p:txBody>
      </p:sp>
    </p:spTree>
  </p:cSld>
  <p:clrMap bg1="lt1" tx1="dk1" bg2="lt2" tx2="dk2" accent1="accent1" accent2="accent2" accent3="accent3" accent4="accent4" accent5="accent5" accent6="accent6" hlink="hlink" folHlink="folHlink"/>
  <p:sldLayoutIdLst>
    <p:sldLayoutId id="2147483695" r:id="rId1"/>
  </p:sldLayoutIdLst>
  <p:timing>
    <p:tnLst>
      <p:par>
        <p:cTn id="1" dur="indefinite" restart="never" nodeType="tmRoot"/>
      </p:par>
    </p:tnLst>
  </p:timing>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5" name="Picture 4"/>
          <p:cNvPicPr>
            <a:picLocks noChangeAspect="1"/>
          </p:cNvPicPr>
          <p:nvPr userDrawn="1"/>
        </p:nvPicPr>
        <p:blipFill>
          <a:blip r:embed="rId6"/>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5"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1"/>
            <a:ext cx="8602950" cy="5830335"/>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descr="POD LOGO_rgb.ai"/>
          <p:cNvPicPr>
            <a:picLocks noChangeAspect="1"/>
          </p:cNvPicPr>
          <p:nvPr userDrawn="1"/>
        </p:nvPicPr>
        <p:blipFill>
          <a:blip r:embed="rId5"/>
          <a:stretch>
            <a:fillRect/>
          </a:stretch>
        </p:blipFill>
        <p:spPr>
          <a:xfrm>
            <a:off x="464854" y="317521"/>
            <a:ext cx="1569031" cy="1085298"/>
          </a:xfrm>
          <a:prstGeom prst="rect">
            <a:avLst/>
          </a:prstGeom>
        </p:spPr>
      </p:pic>
      <p:pic>
        <p:nvPicPr>
          <p:cNvPr id="5" name="Picture 4"/>
          <p:cNvPicPr>
            <a:picLocks noChangeAspect="1"/>
          </p:cNvPicPr>
          <p:nvPr userDrawn="1"/>
        </p:nvPicPr>
        <p:blipFill>
          <a:blip r:embed="rId6"/>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7"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2"/>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5" name="Picture 4"/>
          <p:cNvPicPr>
            <a:picLocks noChangeAspect="1"/>
          </p:cNvPicPr>
          <p:nvPr userDrawn="1"/>
        </p:nvPicPr>
        <p:blipFill>
          <a:blip r:embed="rId6"/>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a:stretch>
            <a:fillRect/>
          </a:stretch>
        </p:blipFill>
        <p:spPr>
          <a:xfrm>
            <a:off x="253831" y="185823"/>
            <a:ext cx="8602950" cy="5830333"/>
          </a:xfrm>
          <a:prstGeom prst="rect">
            <a:avLst/>
          </a:prstGeom>
        </p:spPr>
      </p:pic>
      <p:pic>
        <p:nvPicPr>
          <p:cNvPr id="8" name="Picture 7"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9" name="Picture 8"/>
          <p:cNvPicPr>
            <a:picLocks noChangeAspect="1"/>
          </p:cNvPicPr>
          <p:nvPr userDrawn="1"/>
        </p:nvPicPr>
        <p:blipFill>
          <a:blip r:embed="rId5"/>
          <a:stretch>
            <a:fillRect/>
          </a:stretch>
        </p:blipFill>
        <p:spPr>
          <a:xfrm>
            <a:off x="495772" y="76200"/>
            <a:ext cx="1680829" cy="1054079"/>
          </a:xfrm>
          <a:prstGeom prst="rect">
            <a:avLst/>
          </a:prstGeom>
        </p:spPr>
      </p:pic>
      <p:pic>
        <p:nvPicPr>
          <p:cNvPr id="10" name="Picture 9"/>
          <p:cNvPicPr>
            <a:picLocks noChangeAspect="1"/>
          </p:cNvPicPr>
          <p:nvPr userDrawn="1"/>
        </p:nvPicPr>
        <p:blipFill>
          <a:blip r:embed="rId6"/>
          <a:stretch>
            <a:fillRect/>
          </a:stretch>
        </p:blipFill>
        <p:spPr>
          <a:xfrm>
            <a:off x="2684395" y="2314642"/>
            <a:ext cx="4093927" cy="1173548"/>
          </a:xfrm>
          <a:prstGeom prst="rect">
            <a:avLst/>
          </a:prstGeom>
        </p:spPr>
      </p:pic>
      <p:pic>
        <p:nvPicPr>
          <p:cNvPr id="6" name="Picture 5"/>
          <p:cNvPicPr>
            <a:picLocks noChangeAspect="1"/>
          </p:cNvPicPr>
          <p:nvPr userDrawn="1"/>
        </p:nvPicPr>
        <p:blipFill>
          <a:blip r:embed="rId7"/>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91"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3"/>
          <a:stretch>
            <a:fillRect/>
          </a:stretch>
        </p:blipFill>
        <p:spPr>
          <a:xfrm>
            <a:off x="253831" y="185822"/>
            <a:ext cx="8602950" cy="5830333"/>
          </a:xfrm>
          <a:prstGeom prst="rect">
            <a:avLst/>
          </a:prstGeom>
        </p:spPr>
      </p:pic>
      <p:pic>
        <p:nvPicPr>
          <p:cNvPr id="12" name="Picture 11" descr="EDF EDUCATION Logo.ai"/>
          <p:cNvPicPr>
            <a:picLocks noChangeAspect="1"/>
          </p:cNvPicPr>
          <p:nvPr userDrawn="1"/>
        </p:nvPicPr>
        <p:blipFill>
          <a:blip r:embed="rId4"/>
          <a:stretch>
            <a:fillRect/>
          </a:stretch>
        </p:blipFill>
        <p:spPr>
          <a:xfrm>
            <a:off x="6743531" y="6118056"/>
            <a:ext cx="2286000" cy="714375"/>
          </a:xfrm>
          <a:prstGeom prst="rect">
            <a:avLst/>
          </a:prstGeom>
        </p:spPr>
      </p:pic>
      <p:pic>
        <p:nvPicPr>
          <p:cNvPr id="13" name="Picture 12"/>
          <p:cNvPicPr>
            <a:picLocks noChangeAspect="1"/>
          </p:cNvPicPr>
          <p:nvPr userDrawn="1"/>
        </p:nvPicPr>
        <p:blipFill>
          <a:blip r:embed="rId5"/>
          <a:stretch>
            <a:fillRect/>
          </a:stretch>
        </p:blipFill>
        <p:spPr>
          <a:xfrm>
            <a:off x="495772" y="76200"/>
            <a:ext cx="1680829" cy="1054079"/>
          </a:xfrm>
          <a:prstGeom prst="rect">
            <a:avLst/>
          </a:prstGeom>
        </p:spPr>
      </p:pic>
      <p:pic>
        <p:nvPicPr>
          <p:cNvPr id="14" name="Picture 13"/>
          <p:cNvPicPr>
            <a:picLocks noChangeAspect="1"/>
          </p:cNvPicPr>
          <p:nvPr userDrawn="1"/>
        </p:nvPicPr>
        <p:blipFill>
          <a:blip r:embed="rId6"/>
          <a:stretch>
            <a:fillRect/>
          </a:stretch>
        </p:blipFill>
        <p:spPr>
          <a:xfrm>
            <a:off x="2736681" y="2324100"/>
            <a:ext cx="4006850" cy="1148586"/>
          </a:xfrm>
          <a:prstGeom prst="rect">
            <a:avLst/>
          </a:prstGeom>
        </p:spPr>
      </p:pic>
      <p:pic>
        <p:nvPicPr>
          <p:cNvPr id="6" name="Picture 5"/>
          <p:cNvPicPr>
            <a:picLocks noChangeAspect="1"/>
          </p:cNvPicPr>
          <p:nvPr userDrawn="1"/>
        </p:nvPicPr>
        <p:blipFill>
          <a:blip r:embed="rId7"/>
          <a:stretch>
            <a:fillRect/>
          </a:stretch>
        </p:blipFill>
        <p:spPr>
          <a:xfrm>
            <a:off x="228600" y="6290121"/>
            <a:ext cx="2518462" cy="463550"/>
          </a:xfrm>
          <a:prstGeom prst="rect">
            <a:avLst/>
          </a:prstGeom>
        </p:spPr>
      </p:pic>
    </p:spTree>
  </p:cSld>
  <p:clrMap bg1="lt1" tx1="dk1" bg2="lt2" tx2="dk2" accent1="accent1" accent2="accent2" accent3="accent3" accent4="accent4" accent5="accent5" accent6="accent6" hlink="hlink" folHlink="folHlink"/>
  <p:sldLayoutIdLst>
    <p:sldLayoutId id="2147483689" r:id="rId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3.jpeg"/><Relationship Id="rId4" Type="http://schemas.openxmlformats.org/officeDocument/2006/relationships/image" Target="../media/image12.jpeg"/></Relationships>
</file>

<file path=ppt/slides/_rels/slide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jpe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2579020" y="1977741"/>
            <a:ext cx="5899219" cy="718296"/>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r>
              <a:rPr lang="en-US" sz="2800" dirty="0" smtClean="0">
                <a:solidFill>
                  <a:srgbClr val="FFFFFF"/>
                </a:solidFill>
                <a:latin typeface="Arial Black"/>
                <a:cs typeface="Arial Black"/>
              </a:rPr>
              <a:t>Less plastic, more </a:t>
            </a:r>
            <a:r>
              <a:rPr lang="en-US" sz="2800" dirty="0" err="1" smtClean="0">
                <a:solidFill>
                  <a:srgbClr val="FFFFFF"/>
                </a:solidFill>
                <a:latin typeface="Arial Black"/>
                <a:cs typeface="Arial Black"/>
              </a:rPr>
              <a:t>fantasic</a:t>
            </a:r>
            <a:r>
              <a:rPr lang="en-US" sz="2800" dirty="0" smtClean="0">
                <a:solidFill>
                  <a:srgbClr val="FFFFFF"/>
                </a:solidFill>
                <a:latin typeface="Arial Black"/>
                <a:cs typeface="Arial Black"/>
              </a:rPr>
              <a:t>!</a:t>
            </a:r>
            <a:endParaRPr lang="en-US" sz="2800" dirty="0">
              <a:solidFill>
                <a:srgbClr val="FFFFFF"/>
              </a:solidFill>
              <a:latin typeface="Arial Black"/>
              <a:cs typeface="Arial Black"/>
            </a:endParaRPr>
          </a:p>
        </p:txBody>
      </p:sp>
      <p:pic>
        <p:nvPicPr>
          <p:cNvPr id="8" name="Picture 2"/>
          <p:cNvPicPr>
            <a:picLocks noChangeAspect="1" noChangeArrowheads="1"/>
          </p:cNvPicPr>
          <p:nvPr/>
        </p:nvPicPr>
        <p:blipFill>
          <a:blip r:embed="rId3"/>
          <a:srcRect/>
          <a:stretch>
            <a:fillRect/>
          </a:stretch>
        </p:blipFill>
        <p:spPr bwMode="auto">
          <a:xfrm>
            <a:off x="2579020" y="2878652"/>
            <a:ext cx="2949609" cy="2949609"/>
          </a:xfrm>
          <a:prstGeom prst="rect">
            <a:avLst/>
          </a:prstGeom>
          <a:noFill/>
          <a:ln w="9525">
            <a:noFill/>
            <a:miter lim="800000"/>
            <a:headEnd/>
            <a:tailEnd/>
          </a:ln>
        </p:spPr>
      </p:pic>
      <p:sp>
        <p:nvSpPr>
          <p:cNvPr id="2" name="Freeform 1"/>
          <p:cNvSpPr/>
          <p:nvPr/>
        </p:nvSpPr>
        <p:spPr>
          <a:xfrm>
            <a:off x="1565566" y="1687600"/>
            <a:ext cx="5189862" cy="1193143"/>
          </a:xfrm>
          <a:custGeom>
            <a:avLst/>
            <a:gdLst>
              <a:gd name="connsiteX0" fmla="*/ 0 w 7572963"/>
              <a:gd name="connsiteY0" fmla="*/ 197556 h 1345260"/>
              <a:gd name="connsiteX1" fmla="*/ 169333 w 7572963"/>
              <a:gd name="connsiteY1" fmla="*/ 1119482 h 1345260"/>
              <a:gd name="connsiteX2" fmla="*/ 7478889 w 7572963"/>
              <a:gd name="connsiteY2" fmla="*/ 1345260 h 1345260"/>
              <a:gd name="connsiteX3" fmla="*/ 7572963 w 7572963"/>
              <a:gd name="connsiteY3" fmla="*/ 0 h 1345260"/>
              <a:gd name="connsiteX4" fmla="*/ 0 w 7572963"/>
              <a:gd name="connsiteY4" fmla="*/ 197556 h 1345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2963" h="1345260">
                <a:moveTo>
                  <a:pt x="0" y="197556"/>
                </a:moveTo>
                <a:lnTo>
                  <a:pt x="169333" y="1119482"/>
                </a:lnTo>
                <a:lnTo>
                  <a:pt x="7478889" y="1345260"/>
                </a:lnTo>
                <a:lnTo>
                  <a:pt x="7572963" y="0"/>
                </a:lnTo>
                <a:lnTo>
                  <a:pt x="0" y="197556"/>
                </a:lnTo>
                <a:close/>
              </a:path>
            </a:pathLst>
          </a:cu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1778397" y="1807119"/>
            <a:ext cx="5144918" cy="954107"/>
          </a:xfrm>
          <a:prstGeom prst="rect">
            <a:avLst/>
          </a:prstGeom>
          <a:noFill/>
        </p:spPr>
        <p:txBody>
          <a:bodyPr wrap="square" rtlCol="0">
            <a:spAutoFit/>
          </a:bodyPr>
          <a:lstStyle/>
          <a:p>
            <a:r>
              <a:rPr lang="en-GB" sz="2800" b="1" dirty="0" smtClean="0">
                <a:solidFill>
                  <a:schemeClr val="bg1"/>
                </a:solidFill>
                <a:latin typeface="Arial Black" panose="020B0A04020102020204" pitchFamily="34" charset="0"/>
                <a:cs typeface="Arial" panose="020B0604020202020204" pitchFamily="34" charset="0"/>
              </a:rPr>
              <a:t>What’s the problem with</a:t>
            </a:r>
          </a:p>
          <a:p>
            <a:r>
              <a:rPr lang="en-GB" sz="2800" b="1" dirty="0" smtClean="0">
                <a:solidFill>
                  <a:schemeClr val="bg1"/>
                </a:solidFill>
                <a:latin typeface="Arial Black" panose="020B0A04020102020204" pitchFamily="34" charset="0"/>
                <a:cs typeface="Arial" panose="020B0604020202020204" pitchFamily="34" charset="0"/>
              </a:rPr>
              <a:t>single-use plastic?</a:t>
            </a:r>
            <a:endParaRPr lang="en-GB" sz="2800" b="1" dirty="0">
              <a:solidFill>
                <a:schemeClr val="bg1"/>
              </a:solidFill>
              <a:latin typeface="Arial Black" panose="020B0A04020102020204" pitchFamily="34" charset="0"/>
              <a:cs typeface="Arial" panose="020B0604020202020204" pitchFamily="34" charset="0"/>
            </a:endParaRPr>
          </a:p>
        </p:txBody>
      </p:sp>
      <p:pic>
        <p:nvPicPr>
          <p:cNvPr id="9" name="Picture 2"/>
          <p:cNvPicPr>
            <a:picLocks noChangeAspect="1" noChangeArrowheads="1"/>
          </p:cNvPicPr>
          <p:nvPr/>
        </p:nvPicPr>
        <p:blipFill>
          <a:blip r:embed="rId4"/>
          <a:srcRect/>
          <a:stretch>
            <a:fillRect/>
          </a:stretch>
        </p:blipFill>
        <p:spPr bwMode="auto">
          <a:xfrm>
            <a:off x="5343270" y="3365607"/>
            <a:ext cx="3287985" cy="2191990"/>
          </a:xfrm>
          <a:prstGeom prst="rect">
            <a:avLst/>
          </a:prstGeom>
          <a:noFill/>
          <a:ln w="9525">
            <a:noFill/>
            <a:miter lim="800000"/>
            <a:headEnd/>
            <a:tailEnd/>
          </a:ln>
        </p:spPr>
      </p:pic>
      <p:pic>
        <p:nvPicPr>
          <p:cNvPr id="10" name="Picture 2"/>
          <p:cNvPicPr>
            <a:picLocks noChangeAspect="1" noChangeArrowheads="1"/>
          </p:cNvPicPr>
          <p:nvPr/>
        </p:nvPicPr>
        <p:blipFill rotWithShape="1">
          <a:blip r:embed="rId5" cstate="print">
            <a:extLst/>
          </a:blip>
          <a:srcRect/>
          <a:stretch/>
        </p:blipFill>
        <p:spPr bwMode="auto">
          <a:xfrm>
            <a:off x="309052" y="3201002"/>
            <a:ext cx="1540822" cy="2589376"/>
          </a:xfrm>
          <a:prstGeom prst="rect">
            <a:avLst/>
          </a:prstGeom>
          <a:noFill/>
          <a:ln>
            <a:noFill/>
          </a:ln>
          <a:scene3d>
            <a:camera prst="orthographicFront">
              <a:rot lat="0" lon="0" rev="0"/>
            </a:camera>
            <a:lightRig rig="threePt" dir="t"/>
          </a:scene3d>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243146" y="177294"/>
            <a:ext cx="8645241" cy="5859183"/>
          </a:xfrm>
          <a:prstGeom prst="roundRect">
            <a:avLst>
              <a:gd name="adj" fmla="val 3435"/>
            </a:avLst>
          </a:prstGeom>
          <a:blipFill rotWithShape="1">
            <a:blip r:embed="rId3"/>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rapezoid 1"/>
          <p:cNvSpPr/>
          <p:nvPr/>
        </p:nvSpPr>
        <p:spPr>
          <a:xfrm>
            <a:off x="507993" y="2703034"/>
            <a:ext cx="8044552"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264583" y="2703033"/>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What are plastic bottles made of?</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rapezoid 3"/>
          <p:cNvSpPr/>
          <p:nvPr/>
        </p:nvSpPr>
        <p:spPr>
          <a:xfrm>
            <a:off x="507993" y="476250"/>
            <a:ext cx="8044552"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264583" y="476249"/>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What are plastic bottles made of?</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pic>
        <p:nvPicPr>
          <p:cNvPr id="6" name="Picture 2"/>
          <p:cNvPicPr>
            <a:picLocks noChangeAspect="1" noChangeArrowheads="1"/>
          </p:cNvPicPr>
          <p:nvPr/>
        </p:nvPicPr>
        <p:blipFill>
          <a:blip r:embed="rId3"/>
          <a:srcRect/>
          <a:stretch>
            <a:fillRect/>
          </a:stretch>
        </p:blipFill>
        <p:spPr bwMode="auto">
          <a:xfrm>
            <a:off x="814388" y="2338388"/>
            <a:ext cx="1781175" cy="1782762"/>
          </a:xfrm>
          <a:prstGeom prst="rect">
            <a:avLst/>
          </a:prstGeom>
          <a:noFill/>
          <a:ln w="9525">
            <a:noFill/>
            <a:miter lim="800000"/>
            <a:headEnd/>
            <a:tailEnd/>
          </a:ln>
        </p:spPr>
      </p:pic>
      <p:pic>
        <p:nvPicPr>
          <p:cNvPr id="7" name="Picture 4"/>
          <p:cNvPicPr>
            <a:picLocks noChangeAspect="1" noChangeArrowheads="1"/>
          </p:cNvPicPr>
          <p:nvPr/>
        </p:nvPicPr>
        <p:blipFill>
          <a:blip r:embed="rId4"/>
          <a:srcRect/>
          <a:stretch>
            <a:fillRect/>
          </a:stretch>
        </p:blipFill>
        <p:spPr bwMode="auto">
          <a:xfrm>
            <a:off x="3348038" y="2398713"/>
            <a:ext cx="2259012" cy="1662112"/>
          </a:xfrm>
          <a:prstGeom prst="rect">
            <a:avLst/>
          </a:prstGeom>
          <a:noFill/>
          <a:ln w="9525">
            <a:noFill/>
            <a:miter lim="800000"/>
            <a:headEnd/>
            <a:tailEnd/>
          </a:ln>
        </p:spPr>
      </p:pic>
      <p:pic>
        <p:nvPicPr>
          <p:cNvPr id="8" name="Picture 6"/>
          <p:cNvPicPr>
            <a:picLocks noChangeAspect="1" noChangeArrowheads="1"/>
          </p:cNvPicPr>
          <p:nvPr/>
        </p:nvPicPr>
        <p:blipFill>
          <a:blip r:embed="rId5"/>
          <a:srcRect/>
          <a:stretch>
            <a:fillRect/>
          </a:stretch>
        </p:blipFill>
        <p:spPr bwMode="auto">
          <a:xfrm>
            <a:off x="6791325" y="2308225"/>
            <a:ext cx="1184275" cy="1782763"/>
          </a:xfrm>
          <a:prstGeom prst="rect">
            <a:avLst/>
          </a:prstGeom>
          <a:noFill/>
          <a:ln w="9525">
            <a:noFill/>
            <a:miter lim="800000"/>
            <a:headEnd/>
            <a:tailEnd/>
          </a:ln>
        </p:spPr>
      </p:pic>
      <p:sp>
        <p:nvSpPr>
          <p:cNvPr id="9" name="TextBox 5"/>
          <p:cNvSpPr txBox="1">
            <a:spLocks noChangeArrowheads="1"/>
          </p:cNvSpPr>
          <p:nvPr/>
        </p:nvSpPr>
        <p:spPr bwMode="auto">
          <a:xfrm>
            <a:off x="719138" y="4121150"/>
            <a:ext cx="1971675" cy="369888"/>
          </a:xfrm>
          <a:prstGeom prst="rect">
            <a:avLst/>
          </a:prstGeom>
          <a:noFill/>
          <a:ln w="9525">
            <a:noFill/>
            <a:miter lim="800000"/>
            <a:headEnd/>
            <a:tailEnd/>
          </a:ln>
        </p:spPr>
        <p:txBody>
          <a:bodyPr>
            <a:spAutoFit/>
          </a:bodyPr>
          <a:lstStyle/>
          <a:p>
            <a:pPr algn="ctr"/>
            <a:r>
              <a:rPr lang="en-GB" altLang="en-US"/>
              <a:t>Crude oil</a:t>
            </a:r>
          </a:p>
        </p:txBody>
      </p:sp>
      <p:sp>
        <p:nvSpPr>
          <p:cNvPr id="10" name="TextBox 9"/>
          <p:cNvSpPr txBox="1">
            <a:spLocks noChangeArrowheads="1"/>
          </p:cNvSpPr>
          <p:nvPr/>
        </p:nvSpPr>
        <p:spPr bwMode="auto">
          <a:xfrm>
            <a:off x="3348038" y="4121150"/>
            <a:ext cx="2259012" cy="369888"/>
          </a:xfrm>
          <a:prstGeom prst="rect">
            <a:avLst/>
          </a:prstGeom>
          <a:noFill/>
          <a:ln w="9525">
            <a:noFill/>
            <a:miter lim="800000"/>
            <a:headEnd/>
            <a:tailEnd/>
          </a:ln>
        </p:spPr>
        <p:txBody>
          <a:bodyPr>
            <a:spAutoFit/>
          </a:bodyPr>
          <a:lstStyle/>
          <a:p>
            <a:pPr algn="ctr"/>
            <a:r>
              <a:rPr lang="en-GB" altLang="en-US"/>
              <a:t>Oil refinery</a:t>
            </a:r>
          </a:p>
        </p:txBody>
      </p:sp>
      <p:sp>
        <p:nvSpPr>
          <p:cNvPr id="11" name="TextBox 10"/>
          <p:cNvSpPr txBox="1">
            <a:spLocks noChangeArrowheads="1"/>
          </p:cNvSpPr>
          <p:nvPr/>
        </p:nvSpPr>
        <p:spPr bwMode="auto">
          <a:xfrm>
            <a:off x="6245225" y="4090988"/>
            <a:ext cx="2257425" cy="369887"/>
          </a:xfrm>
          <a:prstGeom prst="rect">
            <a:avLst/>
          </a:prstGeom>
          <a:noFill/>
          <a:ln w="9525">
            <a:noFill/>
            <a:miter lim="800000"/>
            <a:headEnd/>
            <a:tailEnd/>
          </a:ln>
        </p:spPr>
        <p:txBody>
          <a:bodyPr>
            <a:spAutoFit/>
          </a:bodyPr>
          <a:lstStyle/>
          <a:p>
            <a:pPr algn="ctr"/>
            <a:r>
              <a:rPr lang="en-GB" altLang="en-US"/>
              <a:t>Made into bottles</a:t>
            </a:r>
          </a:p>
        </p:txBody>
      </p:sp>
      <p:sp>
        <p:nvSpPr>
          <p:cNvPr id="12" name="Right Arrow 11"/>
          <p:cNvSpPr/>
          <p:nvPr/>
        </p:nvSpPr>
        <p:spPr>
          <a:xfrm>
            <a:off x="2430546" y="2893366"/>
            <a:ext cx="1187284" cy="691856"/>
          </a:xfrm>
          <a:prstGeom prst="rightArrow">
            <a:avLst/>
          </a:prstGeom>
          <a:solidFill>
            <a:srgbClr val="DD3C1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Right Arrow 13"/>
          <p:cNvSpPr/>
          <p:nvPr/>
        </p:nvSpPr>
        <p:spPr>
          <a:xfrm>
            <a:off x="5329941" y="2893366"/>
            <a:ext cx="1187284" cy="691856"/>
          </a:xfrm>
          <a:prstGeom prst="rightArrow">
            <a:avLst/>
          </a:prstGeom>
          <a:solidFill>
            <a:srgbClr val="DD3C1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a:srcRect/>
          <a:stretch>
            <a:fillRect/>
          </a:stretch>
        </p:blipFill>
        <p:spPr bwMode="auto">
          <a:xfrm>
            <a:off x="2016125" y="2549525"/>
            <a:ext cx="5076825" cy="3400425"/>
          </a:xfrm>
          <a:prstGeom prst="rect">
            <a:avLst/>
          </a:prstGeom>
          <a:noFill/>
          <a:ln w="9525">
            <a:noFill/>
            <a:miter lim="800000"/>
            <a:headEnd/>
            <a:tailEnd/>
          </a:ln>
        </p:spPr>
      </p:pic>
      <p:sp>
        <p:nvSpPr>
          <p:cNvPr id="2" name="Trapezoid 1"/>
          <p:cNvSpPr/>
          <p:nvPr/>
        </p:nvSpPr>
        <p:spPr>
          <a:xfrm>
            <a:off x="2129644" y="445141"/>
            <a:ext cx="4887919"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1204148" y="445140"/>
            <a:ext cx="6829778" cy="62558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Where do they go?</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4" name="Content Placeholder 2"/>
          <p:cNvSpPr txBox="1">
            <a:spLocks/>
          </p:cNvSpPr>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20000"/>
              </a:spcBef>
              <a:spcAft>
                <a:spcPct val="0"/>
              </a:spcAft>
              <a:buClrTx/>
              <a:buSzTx/>
              <a:buFont typeface="Arial" charset="0"/>
              <a:buNone/>
              <a:tabLst/>
              <a:defRPr/>
            </a:pPr>
            <a:r>
              <a:rPr kumimoji="0" lang="en-GB" altLang="en-US" sz="3200" b="0" i="0" u="none" strike="noStrike" kern="1200" cap="none" spc="0" normalizeH="0" baseline="0" noProof="0" dirty="0" smtClean="0">
                <a:ln>
                  <a:noFill/>
                </a:ln>
                <a:solidFill>
                  <a:schemeClr val="tx1"/>
                </a:solidFill>
                <a:effectLst/>
                <a:uLnTx/>
                <a:uFillTx/>
                <a:latin typeface="+mn-lt"/>
                <a:ea typeface="+mn-ea"/>
                <a:cs typeface="+mn-cs"/>
              </a:rPr>
              <a:t>What happens to our plastic bottles when </a:t>
            </a:r>
          </a:p>
          <a:p>
            <a:pPr marL="0" marR="0" lvl="0" indent="0" algn="ctr" defTabSz="457200" rtl="0" eaLnBrk="0" fontAlgn="base" latinLnBrk="0" hangingPunct="0">
              <a:lnSpc>
                <a:spcPct val="100000"/>
              </a:lnSpc>
              <a:spcBef>
                <a:spcPct val="20000"/>
              </a:spcBef>
              <a:spcAft>
                <a:spcPct val="0"/>
              </a:spcAft>
              <a:buClrTx/>
              <a:buSzTx/>
              <a:buFont typeface="Arial" charset="0"/>
              <a:buNone/>
              <a:tabLst/>
              <a:defRPr/>
            </a:pPr>
            <a:r>
              <a:rPr kumimoji="0" lang="en-GB" altLang="en-US" sz="3200" b="0" i="0" u="none" strike="noStrike" kern="1200" cap="none" spc="0" normalizeH="0" baseline="0" noProof="0" dirty="0" smtClean="0">
                <a:ln>
                  <a:noFill/>
                </a:ln>
                <a:solidFill>
                  <a:schemeClr val="tx1"/>
                </a:solidFill>
                <a:effectLst/>
                <a:uLnTx/>
                <a:uFillTx/>
                <a:latin typeface="+mn-lt"/>
                <a:ea typeface="+mn-ea"/>
                <a:cs typeface="+mn-cs"/>
              </a:rPr>
              <a:t>we’re finished with them?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3"/>
          <a:srcRect/>
          <a:stretch>
            <a:fillRect/>
          </a:stretch>
        </p:blipFill>
        <p:spPr bwMode="auto">
          <a:xfrm>
            <a:off x="782594" y="667037"/>
            <a:ext cx="7518230" cy="5011524"/>
          </a:xfrm>
          <a:prstGeom prst="rect">
            <a:avLst/>
          </a:prstGeom>
          <a:noFill/>
          <a:ln w="9525">
            <a:noFill/>
            <a:miter lim="800000"/>
            <a:headEnd/>
            <a:tailEnd/>
          </a:ln>
        </p:spPr>
      </p:pic>
      <p:sp>
        <p:nvSpPr>
          <p:cNvPr id="2" name="Trapezoid 1"/>
          <p:cNvSpPr/>
          <p:nvPr/>
        </p:nvSpPr>
        <p:spPr>
          <a:xfrm>
            <a:off x="2963541" y="476250"/>
            <a:ext cx="2937883"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264583" y="476249"/>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Landfill</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a:off x="2129644" y="445141"/>
            <a:ext cx="4887919"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1204148" y="445140"/>
            <a:ext cx="6829778" cy="62558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The Environment</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pic>
        <p:nvPicPr>
          <p:cNvPr id="4" name="Picture 2"/>
          <p:cNvPicPr>
            <a:picLocks noChangeAspect="1" noChangeArrowheads="1"/>
          </p:cNvPicPr>
          <p:nvPr/>
        </p:nvPicPr>
        <p:blipFill>
          <a:blip r:embed="rId3"/>
          <a:srcRect/>
          <a:stretch>
            <a:fillRect/>
          </a:stretch>
        </p:blipFill>
        <p:spPr bwMode="auto">
          <a:xfrm>
            <a:off x="631086" y="1943177"/>
            <a:ext cx="4065587" cy="2692400"/>
          </a:xfrm>
          <a:prstGeom prst="rect">
            <a:avLst/>
          </a:prstGeom>
          <a:noFill/>
          <a:ln w="9525">
            <a:noFill/>
            <a:miter lim="800000"/>
            <a:headEnd/>
            <a:tailEnd/>
          </a:ln>
        </p:spPr>
      </p:pic>
      <p:pic>
        <p:nvPicPr>
          <p:cNvPr id="5" name="Picture 2" descr="File:North Pacific Gyre World Map.png"/>
          <p:cNvPicPr>
            <a:picLocks noChangeAspect="1" noChangeArrowheads="1"/>
          </p:cNvPicPr>
          <p:nvPr/>
        </p:nvPicPr>
        <p:blipFill>
          <a:blip r:embed="rId4"/>
          <a:srcRect/>
          <a:stretch>
            <a:fillRect/>
          </a:stretch>
        </p:blipFill>
        <p:spPr bwMode="auto">
          <a:xfrm>
            <a:off x="4334723" y="1943177"/>
            <a:ext cx="4121150" cy="2692400"/>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3"/>
          <a:srcRect/>
          <a:stretch>
            <a:fillRect/>
          </a:stretch>
        </p:blipFill>
        <p:spPr bwMode="auto">
          <a:xfrm>
            <a:off x="1854200" y="1538288"/>
            <a:ext cx="5424488" cy="3616325"/>
          </a:xfrm>
          <a:prstGeom prst="rect">
            <a:avLst/>
          </a:prstGeom>
          <a:noFill/>
          <a:ln w="9525">
            <a:noFill/>
            <a:miter lim="800000"/>
            <a:headEnd/>
            <a:tailEnd/>
          </a:ln>
        </p:spPr>
      </p:pic>
      <p:sp>
        <p:nvSpPr>
          <p:cNvPr id="3" name="Trapezoid 2"/>
          <p:cNvSpPr/>
          <p:nvPr/>
        </p:nvSpPr>
        <p:spPr>
          <a:xfrm flipH="1" flipV="1">
            <a:off x="3014857" y="476250"/>
            <a:ext cx="2937883"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1"/>
          <p:cNvSpPr txBox="1">
            <a:spLocks/>
          </p:cNvSpPr>
          <p:nvPr/>
        </p:nvSpPr>
        <p:spPr bwMode="auto">
          <a:xfrm>
            <a:off x="264583" y="476249"/>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Recycling</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rapezoid 5"/>
          <p:cNvSpPr/>
          <p:nvPr/>
        </p:nvSpPr>
        <p:spPr>
          <a:xfrm flipH="1" flipV="1">
            <a:off x="3657599" y="1594766"/>
            <a:ext cx="2935706" cy="625584"/>
          </a:xfrm>
          <a:prstGeom prst="trapezoid">
            <a:avLst/>
          </a:prstGeom>
          <a:solidFill>
            <a:srgbClr val="0069B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Title 1"/>
          <p:cNvSpPr txBox="1">
            <a:spLocks/>
          </p:cNvSpPr>
          <p:nvPr/>
        </p:nvSpPr>
        <p:spPr bwMode="auto">
          <a:xfrm>
            <a:off x="4106219" y="1594765"/>
            <a:ext cx="2295447"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Recycle</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4" name="Trapezoid 3"/>
          <p:cNvSpPr/>
          <p:nvPr/>
        </p:nvSpPr>
        <p:spPr>
          <a:xfrm>
            <a:off x="3925729" y="1050523"/>
            <a:ext cx="2489939"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3925729" y="1050522"/>
            <a:ext cx="2475938" cy="625585"/>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Reuse</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2" name="Trapezoid 1"/>
          <p:cNvSpPr/>
          <p:nvPr/>
        </p:nvSpPr>
        <p:spPr>
          <a:xfrm flipH="1" flipV="1">
            <a:off x="3409902" y="476250"/>
            <a:ext cx="2456345"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3207296" y="476249"/>
            <a:ext cx="2745444"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Reduce</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grpSp>
        <p:nvGrpSpPr>
          <p:cNvPr id="12" name="Group 11"/>
          <p:cNvGrpSpPr/>
          <p:nvPr/>
        </p:nvGrpSpPr>
        <p:grpSpPr>
          <a:xfrm>
            <a:off x="1843953" y="2758859"/>
            <a:ext cx="5591420" cy="3059112"/>
            <a:chOff x="427038" y="4113213"/>
            <a:chExt cx="3925887" cy="2147887"/>
          </a:xfrm>
        </p:grpSpPr>
        <p:sp>
          <p:nvSpPr>
            <p:cNvPr id="8" name="Freeform 7"/>
            <p:cNvSpPr/>
            <p:nvPr/>
          </p:nvSpPr>
          <p:spPr>
            <a:xfrm>
              <a:off x="427038" y="4113213"/>
              <a:ext cx="2686050" cy="442912"/>
            </a:xfrm>
            <a:custGeom>
              <a:avLst/>
              <a:gdLst>
                <a:gd name="connsiteX0" fmla="*/ 0 w 5200650"/>
                <a:gd name="connsiteY0" fmla="*/ 9525 h 857250"/>
                <a:gd name="connsiteX1" fmla="*/ 428625 w 5200650"/>
                <a:gd name="connsiteY1" fmla="*/ 857250 h 857250"/>
                <a:gd name="connsiteX2" fmla="*/ 4000500 w 5200650"/>
                <a:gd name="connsiteY2" fmla="*/ 400050 h 857250"/>
                <a:gd name="connsiteX3" fmla="*/ 4181475 w 5200650"/>
                <a:gd name="connsiteY3" fmla="*/ 447675 h 857250"/>
                <a:gd name="connsiteX4" fmla="*/ 5200650 w 5200650"/>
                <a:gd name="connsiteY4" fmla="*/ 457200 h 857250"/>
                <a:gd name="connsiteX5" fmla="*/ 5172075 w 5200650"/>
                <a:gd name="connsiteY5" fmla="*/ 0 h 857250"/>
                <a:gd name="connsiteX6" fmla="*/ 4162425 w 5200650"/>
                <a:gd name="connsiteY6" fmla="*/ 19050 h 857250"/>
                <a:gd name="connsiteX7" fmla="*/ 0 w 5200650"/>
                <a:gd name="connsiteY7" fmla="*/ 9525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00650" h="857250">
                  <a:moveTo>
                    <a:pt x="0" y="9525"/>
                  </a:moveTo>
                  <a:lnTo>
                    <a:pt x="428625" y="857250"/>
                  </a:lnTo>
                  <a:lnTo>
                    <a:pt x="4000500" y="400050"/>
                  </a:lnTo>
                  <a:lnTo>
                    <a:pt x="4181475" y="447675"/>
                  </a:lnTo>
                  <a:lnTo>
                    <a:pt x="5200650" y="457200"/>
                  </a:lnTo>
                  <a:lnTo>
                    <a:pt x="5172075" y="0"/>
                  </a:lnTo>
                  <a:lnTo>
                    <a:pt x="4162425" y="19050"/>
                  </a:lnTo>
                  <a:lnTo>
                    <a:pt x="0" y="9525"/>
                  </a:lnTo>
                  <a:close/>
                </a:path>
              </a:pathLst>
            </a:custGeom>
            <a:blipFill dpi="0" rotWithShape="1">
              <a:blip r:embed="rId3" cstate="prin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9" name="Freeform 8"/>
            <p:cNvSpPr/>
            <p:nvPr/>
          </p:nvSpPr>
          <p:spPr>
            <a:xfrm>
              <a:off x="665163" y="4365625"/>
              <a:ext cx="2586037" cy="611188"/>
            </a:xfrm>
            <a:custGeom>
              <a:avLst/>
              <a:gdLst>
                <a:gd name="connsiteX0" fmla="*/ 0 w 4938712"/>
                <a:gd name="connsiteY0" fmla="*/ 433388 h 1166813"/>
                <a:gd name="connsiteX1" fmla="*/ 361950 w 4938712"/>
                <a:gd name="connsiteY1" fmla="*/ 1166813 h 1166813"/>
                <a:gd name="connsiteX2" fmla="*/ 3062287 w 4938712"/>
                <a:gd name="connsiteY2" fmla="*/ 823913 h 1166813"/>
                <a:gd name="connsiteX3" fmla="*/ 4938712 w 4938712"/>
                <a:gd name="connsiteY3" fmla="*/ 833438 h 1166813"/>
                <a:gd name="connsiteX4" fmla="*/ 4933950 w 4938712"/>
                <a:gd name="connsiteY4" fmla="*/ 404813 h 1166813"/>
                <a:gd name="connsiteX5" fmla="*/ 3462337 w 4938712"/>
                <a:gd name="connsiteY5" fmla="*/ 0 h 1166813"/>
                <a:gd name="connsiteX6" fmla="*/ 0 w 4938712"/>
                <a:gd name="connsiteY6" fmla="*/ 433388 h 1166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38712" h="1166813">
                  <a:moveTo>
                    <a:pt x="0" y="433388"/>
                  </a:moveTo>
                  <a:lnTo>
                    <a:pt x="361950" y="1166813"/>
                  </a:lnTo>
                  <a:lnTo>
                    <a:pt x="3062287" y="823913"/>
                  </a:lnTo>
                  <a:lnTo>
                    <a:pt x="4938712" y="833438"/>
                  </a:lnTo>
                  <a:cubicBezTo>
                    <a:pt x="4937125" y="690563"/>
                    <a:pt x="4935537" y="547688"/>
                    <a:pt x="4933950" y="404813"/>
                  </a:cubicBezTo>
                  <a:lnTo>
                    <a:pt x="3462337" y="0"/>
                  </a:lnTo>
                  <a:lnTo>
                    <a:pt x="0" y="433388"/>
                  </a:lnTo>
                  <a:close/>
                </a:path>
              </a:pathLst>
            </a:custGeom>
            <a:blipFill dpi="0" rotWithShape="1">
              <a:blip r:embed="rId4" cstate="prin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10" name="Freeform 9"/>
            <p:cNvSpPr/>
            <p:nvPr/>
          </p:nvSpPr>
          <p:spPr>
            <a:xfrm>
              <a:off x="871538" y="4846638"/>
              <a:ext cx="2765425" cy="554037"/>
            </a:xfrm>
            <a:custGeom>
              <a:avLst/>
              <a:gdLst>
                <a:gd name="connsiteX0" fmla="*/ 0 w 5353050"/>
                <a:gd name="connsiteY0" fmla="*/ 328612 h 1071562"/>
                <a:gd name="connsiteX1" fmla="*/ 381000 w 5353050"/>
                <a:gd name="connsiteY1" fmla="*/ 1071562 h 1071562"/>
                <a:gd name="connsiteX2" fmla="*/ 2190750 w 5353050"/>
                <a:gd name="connsiteY2" fmla="*/ 842962 h 1071562"/>
                <a:gd name="connsiteX3" fmla="*/ 4752975 w 5353050"/>
                <a:gd name="connsiteY3" fmla="*/ 923925 h 1071562"/>
                <a:gd name="connsiteX4" fmla="*/ 5353050 w 5353050"/>
                <a:gd name="connsiteY4" fmla="*/ 909637 h 1071562"/>
                <a:gd name="connsiteX5" fmla="*/ 5353050 w 5353050"/>
                <a:gd name="connsiteY5" fmla="*/ 681037 h 1071562"/>
                <a:gd name="connsiteX6" fmla="*/ 4991100 w 5353050"/>
                <a:gd name="connsiteY6" fmla="*/ 233362 h 1071562"/>
                <a:gd name="connsiteX7" fmla="*/ 2595562 w 5353050"/>
                <a:gd name="connsiteY7" fmla="*/ 0 h 1071562"/>
                <a:gd name="connsiteX8" fmla="*/ 0 w 5353050"/>
                <a:gd name="connsiteY8" fmla="*/ 328612 h 10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53050" h="1071562">
                  <a:moveTo>
                    <a:pt x="0" y="328612"/>
                  </a:moveTo>
                  <a:lnTo>
                    <a:pt x="381000" y="1071562"/>
                  </a:lnTo>
                  <a:lnTo>
                    <a:pt x="2190750" y="842962"/>
                  </a:lnTo>
                  <a:lnTo>
                    <a:pt x="4752975" y="923925"/>
                  </a:lnTo>
                  <a:lnTo>
                    <a:pt x="5353050" y="909637"/>
                  </a:lnTo>
                  <a:lnTo>
                    <a:pt x="5353050" y="681037"/>
                  </a:lnTo>
                  <a:lnTo>
                    <a:pt x="4991100" y="233362"/>
                  </a:lnTo>
                  <a:lnTo>
                    <a:pt x="2595562" y="0"/>
                  </a:lnTo>
                  <a:lnTo>
                    <a:pt x="0" y="328612"/>
                  </a:lnTo>
                  <a:close/>
                </a:path>
              </a:pathLst>
            </a:custGeom>
            <a:blipFill dpi="0" rotWithShape="1">
              <a:blip r:embed="rId5" cstate="prin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sp>
          <p:nvSpPr>
            <p:cNvPr id="11" name="Freeform 10"/>
            <p:cNvSpPr/>
            <p:nvPr/>
          </p:nvSpPr>
          <p:spPr>
            <a:xfrm>
              <a:off x="1085850" y="5324475"/>
              <a:ext cx="3267075" cy="936625"/>
            </a:xfrm>
            <a:custGeom>
              <a:avLst/>
              <a:gdLst>
                <a:gd name="connsiteX0" fmla="*/ 0 w 6324600"/>
                <a:gd name="connsiteY0" fmla="*/ 228600 h 1813560"/>
                <a:gd name="connsiteX1" fmla="*/ 487680 w 6324600"/>
                <a:gd name="connsiteY1" fmla="*/ 1478280 h 1813560"/>
                <a:gd name="connsiteX2" fmla="*/ 792480 w 6324600"/>
                <a:gd name="connsiteY2" fmla="*/ 1813560 h 1813560"/>
                <a:gd name="connsiteX3" fmla="*/ 6278880 w 6324600"/>
                <a:gd name="connsiteY3" fmla="*/ 1409700 h 1813560"/>
                <a:gd name="connsiteX4" fmla="*/ 6278880 w 6324600"/>
                <a:gd name="connsiteY4" fmla="*/ 1211580 h 1813560"/>
                <a:gd name="connsiteX5" fmla="*/ 6316980 w 6324600"/>
                <a:gd name="connsiteY5" fmla="*/ 784860 h 1813560"/>
                <a:gd name="connsiteX6" fmla="*/ 6324600 w 6324600"/>
                <a:gd name="connsiteY6" fmla="*/ 662940 h 1813560"/>
                <a:gd name="connsiteX7" fmla="*/ 6217920 w 6324600"/>
                <a:gd name="connsiteY7" fmla="*/ 434340 h 1813560"/>
                <a:gd name="connsiteX8" fmla="*/ 1722120 w 6324600"/>
                <a:gd name="connsiteY8" fmla="*/ 0 h 1813560"/>
                <a:gd name="connsiteX9" fmla="*/ 0 w 6324600"/>
                <a:gd name="connsiteY9" fmla="*/ 228600 h 181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24600" h="1813560">
                  <a:moveTo>
                    <a:pt x="0" y="228600"/>
                  </a:moveTo>
                  <a:lnTo>
                    <a:pt x="487680" y="1478280"/>
                  </a:lnTo>
                  <a:lnTo>
                    <a:pt x="792480" y="1813560"/>
                  </a:lnTo>
                  <a:lnTo>
                    <a:pt x="6278880" y="1409700"/>
                  </a:lnTo>
                  <a:lnTo>
                    <a:pt x="6278880" y="1211580"/>
                  </a:lnTo>
                  <a:lnTo>
                    <a:pt x="6316980" y="784860"/>
                  </a:lnTo>
                  <a:lnTo>
                    <a:pt x="6324600" y="662940"/>
                  </a:lnTo>
                  <a:lnTo>
                    <a:pt x="6217920" y="434340"/>
                  </a:lnTo>
                  <a:lnTo>
                    <a:pt x="1722120" y="0"/>
                  </a:lnTo>
                  <a:lnTo>
                    <a:pt x="0" y="228600"/>
                  </a:lnTo>
                  <a:close/>
                </a:path>
              </a:pathLst>
            </a:custGeom>
            <a:blipFill dpi="0" rotWithShape="1">
              <a:blip r:embed="rId6" cstate="prin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GB"/>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rapezoid 1"/>
          <p:cNvSpPr/>
          <p:nvPr/>
        </p:nvSpPr>
        <p:spPr>
          <a:xfrm>
            <a:off x="1719569" y="445141"/>
            <a:ext cx="5635315"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itle 1"/>
          <p:cNvSpPr txBox="1">
            <a:spLocks/>
          </p:cNvSpPr>
          <p:nvPr/>
        </p:nvSpPr>
        <p:spPr bwMode="auto">
          <a:xfrm>
            <a:off x="1204148" y="445141"/>
            <a:ext cx="6829778" cy="388338"/>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How much do we use?</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4" name="TextBox 1"/>
          <p:cNvSpPr txBox="1">
            <a:spLocks noChangeArrowheads="1"/>
          </p:cNvSpPr>
          <p:nvPr/>
        </p:nvSpPr>
        <p:spPr bwMode="auto">
          <a:xfrm>
            <a:off x="3886200" y="2133600"/>
            <a:ext cx="3505200" cy="646113"/>
          </a:xfrm>
          <a:prstGeom prst="rect">
            <a:avLst/>
          </a:prstGeom>
          <a:noFill/>
          <a:ln w="9525">
            <a:noFill/>
            <a:miter lim="800000"/>
            <a:headEnd/>
            <a:tailEnd/>
          </a:ln>
        </p:spPr>
        <p:txBody>
          <a:bodyPr>
            <a:spAutoFit/>
          </a:bodyPr>
          <a:lstStyle/>
          <a:p>
            <a:r>
              <a:rPr lang="en-GB" b="1" dirty="0"/>
              <a:t>× 5 days/week = 5 / week</a:t>
            </a:r>
          </a:p>
          <a:p>
            <a:r>
              <a:rPr lang="en-GB" b="1" dirty="0"/>
              <a:t>× 4 people/family…</a:t>
            </a:r>
          </a:p>
        </p:txBody>
      </p:sp>
      <p:pic>
        <p:nvPicPr>
          <p:cNvPr id="5" name="Picture 2"/>
          <p:cNvPicPr>
            <a:picLocks noChangeAspect="1" noChangeArrowheads="1"/>
          </p:cNvPicPr>
          <p:nvPr/>
        </p:nvPicPr>
        <p:blipFill>
          <a:blip r:embed="rId3"/>
          <a:srcRect/>
          <a:stretch>
            <a:fillRect/>
          </a:stretch>
        </p:blipFill>
        <p:spPr bwMode="auto">
          <a:xfrm>
            <a:off x="1612900" y="1793876"/>
            <a:ext cx="1981200" cy="1325562"/>
          </a:xfrm>
          <a:prstGeom prst="rect">
            <a:avLst/>
          </a:prstGeom>
          <a:noFill/>
          <a:ln w="9525">
            <a:noFill/>
            <a:miter lim="800000"/>
            <a:headEnd/>
            <a:tailEnd/>
          </a:ln>
        </p:spPr>
      </p:pic>
      <p:sp>
        <p:nvSpPr>
          <p:cNvPr id="6" name="Rectangle 3"/>
          <p:cNvSpPr>
            <a:spLocks noChangeArrowheads="1"/>
          </p:cNvSpPr>
          <p:nvPr/>
        </p:nvSpPr>
        <p:spPr bwMode="auto">
          <a:xfrm>
            <a:off x="642923" y="3876333"/>
            <a:ext cx="7704077" cy="1631950"/>
          </a:xfrm>
          <a:prstGeom prst="rect">
            <a:avLst/>
          </a:prstGeom>
          <a:noFill/>
          <a:ln w="9525">
            <a:noFill/>
            <a:miter lim="800000"/>
            <a:headEnd/>
            <a:tailEnd/>
          </a:ln>
        </p:spPr>
        <p:txBody>
          <a:bodyPr wrap="square">
            <a:spAutoFit/>
          </a:bodyPr>
          <a:lstStyle/>
          <a:p>
            <a:r>
              <a:rPr lang="en-GB" altLang="en-US" sz="2000" b="1" dirty="0">
                <a:latin typeface="Calibri"/>
                <a:cs typeface="Calibri"/>
              </a:rPr>
              <a:t>1</a:t>
            </a:r>
            <a:r>
              <a:rPr lang="en-GB" altLang="en-US" sz="2000" dirty="0"/>
              <a:t> plastic bottle a day = 5 per week = </a:t>
            </a:r>
            <a:r>
              <a:rPr lang="en-GB" altLang="en-US" sz="2000" b="1" dirty="0">
                <a:latin typeface="Calibri"/>
                <a:cs typeface="Calibri"/>
              </a:rPr>
              <a:t>195 in a school year </a:t>
            </a:r>
            <a:r>
              <a:rPr lang="en-GB" altLang="en-US" sz="2000" dirty="0"/>
              <a:t>(39 weeks)</a:t>
            </a:r>
          </a:p>
          <a:p>
            <a:r>
              <a:rPr lang="en-GB" altLang="en-US" sz="2000" b="1" dirty="0">
                <a:latin typeface="Calibri"/>
                <a:cs typeface="Calibri"/>
              </a:rPr>
              <a:t>4</a:t>
            </a:r>
            <a:r>
              <a:rPr lang="en-GB" altLang="en-US" sz="2000" dirty="0"/>
              <a:t> people per family = </a:t>
            </a:r>
            <a:r>
              <a:rPr lang="en-GB" altLang="en-US" sz="2000" b="1" dirty="0">
                <a:latin typeface="Calibri"/>
                <a:cs typeface="Calibri"/>
              </a:rPr>
              <a:t>780 per household</a:t>
            </a:r>
          </a:p>
          <a:p>
            <a:r>
              <a:rPr lang="en-GB" altLang="en-US" sz="2000" b="1" dirty="0">
                <a:latin typeface="Calibri"/>
                <a:cs typeface="Calibri"/>
              </a:rPr>
              <a:t>30</a:t>
            </a:r>
            <a:r>
              <a:rPr lang="en-GB" altLang="en-US" sz="2000" dirty="0"/>
              <a:t> students per class = </a:t>
            </a:r>
            <a:r>
              <a:rPr lang="en-GB" altLang="en-US" sz="2000" b="1" dirty="0">
                <a:latin typeface="Calibri"/>
                <a:cs typeface="Calibri"/>
              </a:rPr>
              <a:t>5,850 per class </a:t>
            </a:r>
            <a:r>
              <a:rPr lang="en-GB" altLang="en-US" sz="2000" dirty="0"/>
              <a:t>(23,400 including families)</a:t>
            </a:r>
          </a:p>
          <a:p>
            <a:r>
              <a:rPr lang="en-GB" altLang="en-US" sz="2000" b="1" dirty="0">
                <a:latin typeface="Calibri"/>
                <a:cs typeface="Calibri"/>
              </a:rPr>
              <a:t>5</a:t>
            </a:r>
            <a:r>
              <a:rPr lang="en-GB" altLang="en-US" sz="2000" dirty="0"/>
              <a:t> classes per year group = </a:t>
            </a:r>
            <a:r>
              <a:rPr lang="en-GB" altLang="en-US" sz="2000" b="1" dirty="0">
                <a:latin typeface="Calibri"/>
                <a:cs typeface="Calibri"/>
              </a:rPr>
              <a:t>29,250 per year group </a:t>
            </a:r>
            <a:r>
              <a:rPr lang="en-GB" altLang="en-US" sz="2000" dirty="0"/>
              <a:t>(117,000 inc families)</a:t>
            </a:r>
          </a:p>
          <a:p>
            <a:r>
              <a:rPr lang="en-GB" altLang="en-US" sz="2000" b="1" dirty="0">
                <a:latin typeface="Calibri"/>
                <a:cs typeface="Calibri"/>
              </a:rPr>
              <a:t>7</a:t>
            </a:r>
            <a:r>
              <a:rPr lang="en-GB" altLang="en-US" sz="2000" dirty="0"/>
              <a:t> year groups per school = </a:t>
            </a:r>
            <a:r>
              <a:rPr lang="en-GB" altLang="en-US" sz="2000" b="1" dirty="0">
                <a:latin typeface="Calibri"/>
                <a:cs typeface="Calibri"/>
              </a:rPr>
              <a:t>204,750 per school </a:t>
            </a:r>
            <a:r>
              <a:rPr lang="en-GB" altLang="en-US" sz="2000" dirty="0"/>
              <a:t>(819,000 inc families)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rapezoid 3"/>
          <p:cNvSpPr/>
          <p:nvPr/>
        </p:nvSpPr>
        <p:spPr>
          <a:xfrm>
            <a:off x="1719569" y="445141"/>
            <a:ext cx="5635315"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1204148" y="445141"/>
            <a:ext cx="6829778" cy="388338"/>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How much do we use?</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pic>
        <p:nvPicPr>
          <p:cNvPr id="6" name="Picture 2" descr="11 minis.jpg"/>
          <p:cNvPicPr>
            <a:picLocks noChangeAspect="1"/>
          </p:cNvPicPr>
          <p:nvPr/>
        </p:nvPicPr>
        <p:blipFill>
          <a:blip r:embed="rId3"/>
          <a:srcRect/>
          <a:stretch>
            <a:fillRect/>
          </a:stretch>
        </p:blipFill>
        <p:spPr bwMode="auto">
          <a:xfrm>
            <a:off x="1063625" y="1770063"/>
            <a:ext cx="6948488" cy="365601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rapezoid 2"/>
          <p:cNvSpPr/>
          <p:nvPr/>
        </p:nvSpPr>
        <p:spPr>
          <a:xfrm>
            <a:off x="2063601" y="445141"/>
            <a:ext cx="4960578"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Title 1"/>
          <p:cNvSpPr txBox="1">
            <a:spLocks/>
          </p:cNvSpPr>
          <p:nvPr/>
        </p:nvSpPr>
        <p:spPr bwMode="auto">
          <a:xfrm>
            <a:off x="1204148" y="445141"/>
            <a:ext cx="6829778" cy="625584"/>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What can we do?</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pic>
        <p:nvPicPr>
          <p:cNvPr id="6" name="Picture 2"/>
          <p:cNvPicPr>
            <a:picLocks noChangeAspect="1" noChangeArrowheads="1"/>
          </p:cNvPicPr>
          <p:nvPr/>
        </p:nvPicPr>
        <p:blipFill>
          <a:blip r:embed="rId3"/>
          <a:srcRect/>
          <a:stretch>
            <a:fillRect/>
          </a:stretch>
        </p:blipFill>
        <p:spPr bwMode="auto">
          <a:xfrm>
            <a:off x="668338" y="3606431"/>
            <a:ext cx="3048000" cy="2027238"/>
          </a:xfrm>
          <a:prstGeom prst="rect">
            <a:avLst/>
          </a:prstGeom>
          <a:noFill/>
          <a:ln w="9525">
            <a:noFill/>
            <a:miter lim="800000"/>
            <a:headEnd/>
            <a:tailEnd/>
          </a:ln>
        </p:spPr>
      </p:pic>
      <p:pic>
        <p:nvPicPr>
          <p:cNvPr id="7" name="Picture 4"/>
          <p:cNvPicPr>
            <a:picLocks noChangeAspect="1" noChangeArrowheads="1"/>
          </p:cNvPicPr>
          <p:nvPr/>
        </p:nvPicPr>
        <p:blipFill>
          <a:blip r:embed="rId4"/>
          <a:srcRect/>
          <a:stretch>
            <a:fillRect/>
          </a:stretch>
        </p:blipFill>
        <p:spPr bwMode="auto">
          <a:xfrm>
            <a:off x="1202157" y="1254125"/>
            <a:ext cx="2514181" cy="2352306"/>
          </a:xfrm>
          <a:prstGeom prst="rect">
            <a:avLst/>
          </a:prstGeom>
          <a:noFill/>
          <a:ln w="9525">
            <a:noFill/>
            <a:miter lim="800000"/>
            <a:headEnd/>
            <a:tailEnd/>
          </a:ln>
        </p:spPr>
      </p:pic>
      <p:pic>
        <p:nvPicPr>
          <p:cNvPr id="8" name="Picture 6"/>
          <p:cNvPicPr>
            <a:picLocks noChangeAspect="1" noChangeArrowheads="1"/>
          </p:cNvPicPr>
          <p:nvPr/>
        </p:nvPicPr>
        <p:blipFill>
          <a:blip r:embed="rId5"/>
          <a:srcRect/>
          <a:stretch>
            <a:fillRect/>
          </a:stretch>
        </p:blipFill>
        <p:spPr bwMode="auto">
          <a:xfrm>
            <a:off x="3716338" y="1254125"/>
            <a:ext cx="1955800" cy="2967038"/>
          </a:xfrm>
          <a:prstGeom prst="rect">
            <a:avLst/>
          </a:prstGeom>
          <a:noFill/>
          <a:ln w="9525">
            <a:noFill/>
            <a:miter lim="800000"/>
            <a:headEnd/>
            <a:tailEnd/>
          </a:ln>
        </p:spPr>
      </p:pic>
      <p:pic>
        <p:nvPicPr>
          <p:cNvPr id="9" name="Picture 8"/>
          <p:cNvPicPr>
            <a:picLocks noChangeAspect="1" noChangeArrowheads="1"/>
          </p:cNvPicPr>
          <p:nvPr/>
        </p:nvPicPr>
        <p:blipFill>
          <a:blip r:embed="rId6"/>
          <a:srcRect/>
          <a:stretch>
            <a:fillRect/>
          </a:stretch>
        </p:blipFill>
        <p:spPr bwMode="auto">
          <a:xfrm>
            <a:off x="5672138" y="1733558"/>
            <a:ext cx="898525" cy="1341438"/>
          </a:xfrm>
          <a:prstGeom prst="rect">
            <a:avLst/>
          </a:prstGeom>
          <a:noFill/>
          <a:ln w="9525">
            <a:noFill/>
            <a:miter lim="800000"/>
            <a:headEnd/>
            <a:tailEnd/>
          </a:ln>
        </p:spPr>
      </p:pic>
      <p:pic>
        <p:nvPicPr>
          <p:cNvPr id="10" name="Picture 10"/>
          <p:cNvPicPr>
            <a:picLocks noChangeAspect="1" noChangeArrowheads="1"/>
          </p:cNvPicPr>
          <p:nvPr/>
        </p:nvPicPr>
        <p:blipFill>
          <a:blip r:embed="rId7"/>
          <a:srcRect/>
          <a:stretch>
            <a:fillRect/>
          </a:stretch>
        </p:blipFill>
        <p:spPr bwMode="auto">
          <a:xfrm>
            <a:off x="5689084" y="3747719"/>
            <a:ext cx="2828925" cy="188595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rapezoid 4"/>
          <p:cNvSpPr/>
          <p:nvPr/>
        </p:nvSpPr>
        <p:spPr>
          <a:xfrm flipH="1" flipV="1">
            <a:off x="5263647" y="3067142"/>
            <a:ext cx="2937883" cy="625584"/>
          </a:xfrm>
          <a:prstGeom prst="trapezoid">
            <a:avLst/>
          </a:prstGeom>
          <a:solidFill>
            <a:srgbClr val="ABCB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 name="Picture 2"/>
          <p:cNvPicPr>
            <a:picLocks noChangeAspect="1" noChangeArrowheads="1"/>
          </p:cNvPicPr>
          <p:nvPr/>
        </p:nvPicPr>
        <p:blipFill rotWithShape="1">
          <a:blip r:embed="rId3" cstate="print">
            <a:extLst/>
          </a:blip>
          <a:srcRect/>
          <a:stretch/>
        </p:blipFill>
        <p:spPr bwMode="auto">
          <a:xfrm>
            <a:off x="933950" y="421870"/>
            <a:ext cx="3212849" cy="5399244"/>
          </a:xfrm>
          <a:prstGeom prst="rect">
            <a:avLst/>
          </a:prstGeom>
          <a:noFill/>
          <a:ln>
            <a:noFill/>
          </a:ln>
          <a:scene3d>
            <a:camera prst="orthographicFront">
              <a:rot lat="0" lon="0" rev="0"/>
            </a:camera>
            <a:lightRig rig="threePt" dir="t"/>
          </a:scene3d>
          <a:extLst/>
        </p:spPr>
      </p:pic>
      <p:sp>
        <p:nvSpPr>
          <p:cNvPr id="3" name="Trapezoid 2"/>
          <p:cNvSpPr/>
          <p:nvPr/>
        </p:nvSpPr>
        <p:spPr>
          <a:xfrm>
            <a:off x="4199710" y="2507707"/>
            <a:ext cx="3545161"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Title 1"/>
          <p:cNvSpPr txBox="1">
            <a:spLocks/>
          </p:cNvSpPr>
          <p:nvPr/>
        </p:nvSpPr>
        <p:spPr bwMode="auto">
          <a:xfrm>
            <a:off x="4146799" y="2507707"/>
            <a:ext cx="3822953" cy="625584"/>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lvl="0" algn="ctr" eaLnBrk="0" fontAlgn="base" hangingPunct="0">
              <a:spcBef>
                <a:spcPct val="0"/>
              </a:spcBef>
              <a:spcAft>
                <a:spcPct val="0"/>
              </a:spcAft>
              <a:defRPr/>
            </a:pPr>
            <a:r>
              <a:rPr lang="en-GB" sz="3200" dirty="0" smtClean="0">
                <a:solidFill>
                  <a:srgbClr val="FFFFFF"/>
                </a:solidFill>
                <a:latin typeface="Arial Black"/>
                <a:cs typeface="Arial Black"/>
              </a:rPr>
              <a:t>Let’s make a</a:t>
            </a:r>
            <a:endParaRPr kumimoji="0" lang="en-GB" sz="320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6" name="Title 1"/>
          <p:cNvSpPr txBox="1">
            <a:spLocks/>
          </p:cNvSpPr>
          <p:nvPr/>
        </p:nvSpPr>
        <p:spPr bwMode="auto">
          <a:xfrm>
            <a:off x="2513373" y="3067141"/>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lang="en-US" sz="3200" dirty="0" smtClean="0">
                <a:solidFill>
                  <a:srgbClr val="FFFFFF"/>
                </a:solidFill>
                <a:latin typeface="Arial Black"/>
                <a:ea typeface="ＭＳ Ｐゴシック" charset="-128"/>
                <a:cs typeface="Arial Black"/>
              </a:rPr>
              <a:t>difference!</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
        <p:nvSpPr>
          <p:cNvPr id="7" name="Trapezoid 6"/>
          <p:cNvSpPr/>
          <p:nvPr/>
        </p:nvSpPr>
        <p:spPr>
          <a:xfrm flipH="1" flipV="1">
            <a:off x="3014857" y="476250"/>
            <a:ext cx="2937883" cy="625584"/>
          </a:xfrm>
          <a:prstGeom prst="trapezoid">
            <a:avLst/>
          </a:prstGeom>
          <a:solidFill>
            <a:srgbClr val="DD3C1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Title 1"/>
          <p:cNvSpPr txBox="1">
            <a:spLocks/>
          </p:cNvSpPr>
          <p:nvPr/>
        </p:nvSpPr>
        <p:spPr bwMode="auto">
          <a:xfrm>
            <a:off x="264583" y="476249"/>
            <a:ext cx="8540749" cy="496777"/>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p>
            <a:pPr marL="0" marR="0" lvl="0" indent="0" algn="ctr" defTabSz="4572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dirty="0" smtClean="0">
                <a:ln>
                  <a:noFill/>
                </a:ln>
                <a:solidFill>
                  <a:srgbClr val="FFFFFF"/>
                </a:solidFill>
                <a:effectLst/>
                <a:uLnTx/>
                <a:uFillTx/>
                <a:latin typeface="Arial Black"/>
                <a:ea typeface="ＭＳ Ｐゴシック" charset="-128"/>
                <a:cs typeface="Arial Black"/>
              </a:rPr>
              <a:t>Recycling</a:t>
            </a:r>
            <a:endParaRPr kumimoji="0" lang="en-GB" sz="3200" b="0" i="0" u="none" strike="noStrike" kern="1200" cap="none" spc="0" normalizeH="0" baseline="0" noProof="0" dirty="0">
              <a:ln>
                <a:noFill/>
              </a:ln>
              <a:solidFill>
                <a:srgbClr val="FFFFFF"/>
              </a:solidFill>
              <a:effectLst/>
              <a:uLnTx/>
              <a:uFillTx/>
              <a:latin typeface="Arial Black"/>
              <a:ea typeface="ＭＳ Ｐゴシック" charset="-128"/>
              <a:cs typeface="Arial Black"/>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OD MASTER 2">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POD MASTER 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OD MASTER 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POD MASTER BACK RE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POD MASTER BACK BL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300</TotalTime>
  <Words>1511</Words>
  <Application>Microsoft Office PowerPoint</Application>
  <PresentationFormat>On-screen Show (4:3)</PresentationFormat>
  <Paragraphs>141</Paragraphs>
  <Slides>12</Slides>
  <Notes>12</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12</vt:i4>
      </vt:variant>
    </vt:vector>
  </HeadingPairs>
  <TitlesOfParts>
    <vt:vector size="24" baseType="lpstr">
      <vt:lpstr>ＭＳ Ｐゴシック</vt:lpstr>
      <vt:lpstr>Arial</vt:lpstr>
      <vt:lpstr>Arial Black</vt:lpstr>
      <vt:lpstr>Calibri</vt:lpstr>
      <vt:lpstr>Times New Roman</vt:lpstr>
      <vt:lpstr>Office Theme</vt:lpstr>
      <vt:lpstr>Office Theme</vt:lpstr>
      <vt:lpstr>POD MASTER 2</vt:lpstr>
      <vt:lpstr>POD MASTER 3</vt:lpstr>
      <vt:lpstr>POD MASTER 4</vt:lpstr>
      <vt:lpstr>POD MASTER BACK RED</vt:lpstr>
      <vt:lpstr>POD MASTER BACK BLUE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Cream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Art Desk</dc:creator>
  <cp:lastModifiedBy>teacher</cp:lastModifiedBy>
  <cp:revision>62</cp:revision>
  <dcterms:created xsi:type="dcterms:W3CDTF">2016-11-08T10:00:11Z</dcterms:created>
  <dcterms:modified xsi:type="dcterms:W3CDTF">2020-03-25T10:39:27Z</dcterms:modified>
</cp:coreProperties>
</file>