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92" r:id="rId2"/>
    <p:sldMasterId id="2147483694" r:id="rId3"/>
    <p:sldMasterId id="2147483684" r:id="rId4"/>
    <p:sldMasterId id="2147483686" r:id="rId5"/>
    <p:sldMasterId id="2147483660" r:id="rId6"/>
    <p:sldMasterId id="2147483690" r:id="rId7"/>
    <p:sldMasterId id="2147483688" r:id="rId8"/>
  </p:sldMasterIdLst>
  <p:notesMasterIdLst>
    <p:notesMasterId r:id="rId31"/>
  </p:notesMasterIdLst>
  <p:handoutMasterIdLst>
    <p:handoutMasterId r:id="rId32"/>
  </p:handoutMasterIdLst>
  <p:sldIdLst>
    <p:sldId id="262" r:id="rId9"/>
    <p:sldId id="261" r:id="rId10"/>
    <p:sldId id="274" r:id="rId11"/>
    <p:sldId id="268" r:id="rId12"/>
    <p:sldId id="264" r:id="rId13"/>
    <p:sldId id="263" r:id="rId14"/>
    <p:sldId id="273" r:id="rId15"/>
    <p:sldId id="272" r:id="rId16"/>
    <p:sldId id="275" r:id="rId17"/>
    <p:sldId id="276" r:id="rId18"/>
    <p:sldId id="277" r:id="rId19"/>
    <p:sldId id="269" r:id="rId20"/>
    <p:sldId id="278" r:id="rId21"/>
    <p:sldId id="279" r:id="rId22"/>
    <p:sldId id="267" r:id="rId23"/>
    <p:sldId id="280" r:id="rId24"/>
    <p:sldId id="281" r:id="rId25"/>
    <p:sldId id="282" r:id="rId26"/>
    <p:sldId id="283" r:id="rId27"/>
    <p:sldId id="284" r:id="rId28"/>
    <p:sldId id="286" r:id="rId29"/>
    <p:sldId id="271"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C00"/>
    <a:srgbClr val="0069B4"/>
    <a:srgbClr val="FF0000"/>
    <a:srgbClr val="1BAB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4" autoAdjust="0"/>
    <p:restoredTop sz="78115" autoAdjust="0"/>
  </p:normalViewPr>
  <p:slideViewPr>
    <p:cSldViewPr snapToGrid="0" snapToObjects="1">
      <p:cViewPr varScale="1">
        <p:scale>
          <a:sx n="57" d="100"/>
          <a:sy n="57" d="100"/>
        </p:scale>
        <p:origin x="180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heme" Target="theme/theme1.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F2BE45D-1C94-F042-90A7-041070FCF7BD}" type="datetimeFigureOut">
              <a:rPr lang="en-US" smtClean="0"/>
              <a:pPr/>
              <a:t>3/15/2018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BE5AD36-5CDC-9843-82F5-36550502A790}" type="slidenum">
              <a:rPr lang="en-US" smtClean="0"/>
              <a:pPr/>
              <a:t>‹#›</a:t>
            </a:fld>
            <a:endParaRPr lang="en-US"/>
          </a:p>
        </p:txBody>
      </p:sp>
    </p:spTree>
    <p:extLst>
      <p:ext uri="{BB962C8B-B14F-4D97-AF65-F5344CB8AC3E}">
        <p14:creationId xmlns:p14="http://schemas.microsoft.com/office/powerpoint/2010/main" val="12338055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454A31-D2FA-E842-B4E0-1F347C8E8294}" type="datetimeFigureOut">
              <a:rPr lang="en-GB" smtClean="0"/>
              <a:pPr/>
              <a:t>15/03/2018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8AFF4-8DDC-564A-9E99-4B19448B7F50}" type="slidenum">
              <a:rPr lang="en-GB" smtClean="0"/>
              <a:pPr/>
              <a:t>‹#›</a:t>
            </a:fld>
            <a:endParaRPr lang="en-GB"/>
          </a:p>
        </p:txBody>
      </p:sp>
    </p:spTree>
    <p:extLst>
      <p:ext uri="{BB962C8B-B14F-4D97-AF65-F5344CB8AC3E}">
        <p14:creationId xmlns:p14="http://schemas.microsoft.com/office/powerpoint/2010/main" val="3687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fao.org/save-food/resources/keyfindings/en/"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guardian.com/environment/2015/aug/12/cutting-food-waste-enough-for-everyone-says-un"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flickr.com/photos/fmsc/6791773939"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wrap.org.uk/content/use-your-loaf-and-save-billion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de.wikipedia.org/wiki/Roastbeef"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en.wikipedia.org/wiki/Bread_and_butter_pudding" TargetMode="External"/><Relationship Id="rId5" Type="http://schemas.openxmlformats.org/officeDocument/2006/relationships/hyperlink" Target="http://www.freefoto.com/preview/09-03-2/Sliced-Loaf" TargetMode="External"/><Relationship Id="rId4" Type="http://schemas.openxmlformats.org/officeDocument/2006/relationships/hyperlink" Target="https://www.flickr.com/photos/ivanlian/6848705935"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fareshare.org.uk/wp-content/uploads/2017/10/MEDIA-PACK-FareShare-Media-Information-2017.pdf"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jointhepod.org/waste-week-audit"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an assembly</a:t>
            </a:r>
            <a:r>
              <a:rPr lang="en-GB" baseline="0" dirty="0" smtClean="0"/>
              <a:t> about waste associated with food and its packaging.</a:t>
            </a:r>
          </a:p>
          <a:p>
            <a:endParaRPr lang="en-GB" baseline="0" dirty="0" smtClean="0"/>
          </a:p>
          <a:p>
            <a:r>
              <a:rPr lang="en-GB" i="1" baseline="0" dirty="0" smtClean="0"/>
              <a:t>You can use these slides to discuss the topic with students and/or to launch your Waste Week campaign.</a:t>
            </a:r>
            <a:endParaRPr lang="en-GB" i="1"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a:t>
            </a:fld>
            <a:endParaRPr lang="en-GB"/>
          </a:p>
        </p:txBody>
      </p:sp>
    </p:spTree>
    <p:extLst>
      <p:ext uri="{BB962C8B-B14F-4D97-AF65-F5344CB8AC3E}">
        <p14:creationId xmlns:p14="http://schemas.microsoft.com/office/powerpoint/2010/main" val="282798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2</a:t>
            </a:fld>
            <a:endParaRPr lang="en-GB"/>
          </a:p>
        </p:txBody>
      </p:sp>
    </p:spTree>
    <p:extLst>
      <p:ext uri="{BB962C8B-B14F-4D97-AF65-F5344CB8AC3E}">
        <p14:creationId xmlns:p14="http://schemas.microsoft.com/office/powerpoint/2010/main" val="1330477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smtClean="0"/>
              <a:t>Food</a:t>
            </a:r>
            <a:r>
              <a:rPr lang="en-US" i="0" baseline="0" dirty="0" smtClean="0"/>
              <a:t> waste is a BIG problem. In fact, one-third of the food grown in the world is thrown away</a:t>
            </a:r>
            <a:r>
              <a:rPr lang="en-US" i="0" baseline="30000" dirty="0" smtClean="0"/>
              <a:t>1</a:t>
            </a:r>
            <a:r>
              <a:rPr lang="en-US" i="0" baseline="0" dirty="0" smtClean="0"/>
              <a:t>. Can you imagine how big that pile of food would be?</a:t>
            </a:r>
          </a:p>
          <a:p>
            <a:endParaRPr lang="en-US" i="0" baseline="0" dirty="0" smtClean="0"/>
          </a:p>
          <a:p>
            <a:r>
              <a:rPr lang="en-US" i="0" baseline="0" dirty="0" smtClean="0"/>
              <a:t>Why do you think so much gets thrown away?</a:t>
            </a:r>
          </a:p>
          <a:p>
            <a:endParaRPr lang="en-US" i="1" baseline="0" dirty="0" smtClean="0"/>
          </a:p>
          <a:p>
            <a:r>
              <a:rPr lang="en-US" i="1" baseline="0" dirty="0" smtClean="0"/>
              <a:t>Ask students to raise their hands or shout out answers.</a:t>
            </a:r>
          </a:p>
          <a:p>
            <a:endParaRPr lang="en-US" i="0" baseline="0" dirty="0" smtClean="0"/>
          </a:p>
          <a:p>
            <a:r>
              <a:rPr lang="en-US" i="0" baseline="0" dirty="0" smtClean="0"/>
              <a:t>The reasons why food is thrown away depends on whether you live in the DEVELOPED world – countries like the UK – or the DEVELOPING world – countries like India.</a:t>
            </a:r>
          </a:p>
          <a:p>
            <a:endParaRPr lang="en-US" i="0" baseline="0" dirty="0" smtClean="0"/>
          </a:p>
          <a:p>
            <a:r>
              <a:rPr lang="en-US" i="0" baseline="0" dirty="0" smtClean="0"/>
              <a:t>In the DEVELOPED world, food waste is usually caused by us buying or cooking too much, so we end up throwing it in the bin uneaten </a:t>
            </a:r>
            <a:r>
              <a:rPr lang="en-US" i="1" baseline="0" dirty="0" smtClean="0"/>
              <a:t>[point to the </a:t>
            </a:r>
            <a:r>
              <a:rPr lang="en-US" i="1" baseline="0" dirty="0" err="1" smtClean="0"/>
              <a:t>lefthand</a:t>
            </a:r>
            <a:r>
              <a:rPr lang="en-US" i="1" baseline="0" dirty="0" smtClean="0"/>
              <a:t> picture of the bin].</a:t>
            </a:r>
          </a:p>
          <a:p>
            <a:endParaRPr lang="en-US" i="0" baseline="0" dirty="0" smtClean="0"/>
          </a:p>
          <a:p>
            <a:r>
              <a:rPr lang="en-US" i="0" baseline="0" dirty="0" smtClean="0"/>
              <a:t>But in the DEVELOPING world, this type of waste is the reason for only a small amount of food being thrown away; the majority of food waste occurs before it even reaches the shops or people’s homes! Either because it’s not stored properly or it gets damaged in transit, like these persimmons </a:t>
            </a:r>
            <a:r>
              <a:rPr lang="en-US" i="1" baseline="0" dirty="0" smtClean="0"/>
              <a:t>[point to the picture on the right].</a:t>
            </a:r>
          </a:p>
          <a:p>
            <a:endParaRPr lang="en-US" i="1" baseline="0" dirty="0" smtClean="0"/>
          </a:p>
          <a:p>
            <a:r>
              <a:rPr lang="en-US" i="1" baseline="0" dirty="0" smtClean="0"/>
              <a:t>Sources:</a:t>
            </a:r>
          </a:p>
          <a:p>
            <a:r>
              <a:rPr lang="en-US" i="0" baseline="30000" dirty="0" smtClean="0"/>
              <a:t>1</a:t>
            </a:r>
            <a:r>
              <a:rPr lang="en-US" i="1" baseline="0" dirty="0" smtClean="0"/>
              <a:t> </a:t>
            </a:r>
            <a:r>
              <a:rPr lang="en-GB" sz="1200" u="sng" kern="1200" dirty="0" smtClean="0">
                <a:solidFill>
                  <a:schemeClr val="tx1"/>
                </a:solidFill>
                <a:effectLst/>
                <a:latin typeface="+mn-lt"/>
                <a:ea typeface="+mn-ea"/>
                <a:cs typeface="+mn-cs"/>
                <a:hlinkClick r:id="rId3"/>
              </a:rPr>
              <a:t>http://www.fao.org/save-food/resources/keyfindings/en/</a:t>
            </a:r>
            <a:r>
              <a:rPr lang="en-US" dirty="0" smtClean="0">
                <a:effectLst/>
              </a:rPr>
              <a:t> </a:t>
            </a:r>
            <a:endParaRPr lang="en-US" i="1" baseline="0" dirty="0" smtClean="0"/>
          </a:p>
        </p:txBody>
      </p:sp>
      <p:sp>
        <p:nvSpPr>
          <p:cNvPr id="4" name="Slide Number Placeholder 3"/>
          <p:cNvSpPr>
            <a:spLocks noGrp="1"/>
          </p:cNvSpPr>
          <p:nvPr>
            <p:ph type="sldNum" sz="quarter" idx="10"/>
          </p:nvPr>
        </p:nvSpPr>
        <p:spPr/>
        <p:txBody>
          <a:bodyPr/>
          <a:lstStyle/>
          <a:p>
            <a:fld id="{9408AFF4-8DDC-564A-9E99-4B19448B7F50}" type="slidenum">
              <a:rPr lang="en-GB" smtClean="0"/>
              <a:pPr/>
              <a:t>3</a:t>
            </a:fld>
            <a:endParaRPr lang="en-GB"/>
          </a:p>
        </p:txBody>
      </p:sp>
    </p:spTree>
    <p:extLst>
      <p:ext uri="{BB962C8B-B14F-4D97-AF65-F5344CB8AC3E}">
        <p14:creationId xmlns:p14="http://schemas.microsoft.com/office/powerpoint/2010/main" val="1199760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i="1" dirty="0" smtClean="0">
                <a:latin typeface="Calibri" charset="0"/>
              </a:rPr>
              <a:t>Ask students</a:t>
            </a:r>
            <a:r>
              <a:rPr lang="en-GB" i="1" baseline="0" dirty="0" smtClean="0">
                <a:latin typeface="Calibri" charset="0"/>
              </a:rPr>
              <a:t> to raise their hands to the following question:</a:t>
            </a:r>
          </a:p>
          <a:p>
            <a:pPr>
              <a:spcBef>
                <a:spcPct val="0"/>
              </a:spcBef>
            </a:pPr>
            <a:endParaRPr lang="en-GB" dirty="0" smtClean="0">
              <a:latin typeface="Calibri" charset="0"/>
            </a:endParaRPr>
          </a:p>
          <a:p>
            <a:pPr>
              <a:spcBef>
                <a:spcPct val="0"/>
              </a:spcBef>
            </a:pPr>
            <a:r>
              <a:rPr lang="en-GB" i="0" dirty="0" smtClean="0">
                <a:latin typeface="Calibri" charset="0"/>
              </a:rPr>
              <a:t>Do you ever throw away food? </a:t>
            </a:r>
          </a:p>
          <a:p>
            <a:pPr>
              <a:spcBef>
                <a:spcPct val="0"/>
              </a:spcBef>
            </a:pPr>
            <a:endParaRPr lang="en-GB" dirty="0" smtClean="0">
              <a:latin typeface="Calibri" charset="0"/>
            </a:endParaRPr>
          </a:p>
          <a:p>
            <a:pPr>
              <a:spcBef>
                <a:spcPct val="0"/>
              </a:spcBef>
            </a:pPr>
            <a:r>
              <a:rPr lang="en-GB" i="1" dirty="0" smtClean="0">
                <a:latin typeface="Calibri" charset="0"/>
              </a:rPr>
              <a:t>Then ask</a:t>
            </a:r>
            <a:r>
              <a:rPr lang="en-GB" i="1" baseline="0" dirty="0" smtClean="0">
                <a:latin typeface="Calibri" charset="0"/>
              </a:rPr>
              <a:t>:</a:t>
            </a:r>
            <a:r>
              <a:rPr lang="en-GB" i="1" dirty="0" smtClean="0">
                <a:latin typeface="Calibri" charset="0"/>
              </a:rPr>
              <a:t> </a:t>
            </a:r>
            <a:r>
              <a:rPr lang="en-GB" i="0" dirty="0" smtClean="0">
                <a:latin typeface="Calibri" charset="0"/>
              </a:rPr>
              <a:t>Why</a:t>
            </a:r>
            <a:r>
              <a:rPr lang="en-GB" i="0" baseline="0" dirty="0" smtClean="0">
                <a:latin typeface="Calibri" charset="0"/>
              </a:rPr>
              <a:t>? </a:t>
            </a:r>
            <a:r>
              <a:rPr lang="en-GB" i="1" baseline="0" dirty="0" smtClean="0">
                <a:latin typeface="Calibri" charset="0"/>
              </a:rPr>
              <a:t>Ask them to raise their hands or shout out their responses.</a:t>
            </a:r>
          </a:p>
          <a:p>
            <a:pPr>
              <a:spcBef>
                <a:spcPct val="0"/>
              </a:spcBef>
            </a:pPr>
            <a:endParaRPr lang="en-GB" baseline="0" dirty="0" smtClean="0">
              <a:latin typeface="Calibri" charset="0"/>
            </a:endParaRPr>
          </a:p>
          <a:p>
            <a:pPr>
              <a:spcBef>
                <a:spcPct val="0"/>
              </a:spcBef>
            </a:pPr>
            <a:r>
              <a:rPr lang="en-GB" dirty="0" smtClean="0">
                <a:latin typeface="Calibri" charset="0"/>
              </a:rPr>
              <a:t>There are two reasons why we usually throw away good food:</a:t>
            </a:r>
          </a:p>
          <a:p>
            <a:pPr>
              <a:spcBef>
                <a:spcPct val="0"/>
              </a:spcBef>
            </a:pPr>
            <a:endParaRPr lang="en-GB" dirty="0" smtClean="0">
              <a:latin typeface="Calibri" charset="0"/>
            </a:endParaRPr>
          </a:p>
          <a:p>
            <a:pPr>
              <a:spcBef>
                <a:spcPct val="0"/>
              </a:spcBef>
            </a:pPr>
            <a:r>
              <a:rPr lang="en-GB" dirty="0" smtClean="0">
                <a:latin typeface="Calibri" charset="0"/>
              </a:rPr>
              <a:t>1)</a:t>
            </a:r>
            <a:r>
              <a:rPr lang="en-GB" baseline="0" dirty="0" smtClean="0">
                <a:latin typeface="Calibri" charset="0"/>
              </a:rPr>
              <a:t> W</a:t>
            </a:r>
            <a:r>
              <a:rPr lang="en-GB" dirty="0" smtClean="0">
                <a:latin typeface="Calibri" charset="0"/>
              </a:rPr>
              <a:t>e cook or prepare too much;</a:t>
            </a:r>
          </a:p>
          <a:p>
            <a:pPr>
              <a:spcBef>
                <a:spcPct val="0"/>
              </a:spcBef>
            </a:pPr>
            <a:r>
              <a:rPr lang="en-GB" dirty="0" smtClean="0">
                <a:latin typeface="Calibri" charset="0"/>
              </a:rPr>
              <a:t>2)</a:t>
            </a:r>
            <a:r>
              <a:rPr lang="en-GB" baseline="0" dirty="0" smtClean="0">
                <a:latin typeface="Calibri" charset="0"/>
              </a:rPr>
              <a:t> Or, </a:t>
            </a:r>
            <a:r>
              <a:rPr lang="en-GB" dirty="0" smtClean="0">
                <a:latin typeface="Calibri" charset="0"/>
              </a:rPr>
              <a:t>we don't use it in time.</a:t>
            </a:r>
          </a:p>
          <a:p>
            <a:pPr>
              <a:spcBef>
                <a:spcPct val="0"/>
              </a:spcBef>
            </a:pPr>
            <a:endParaRPr lang="en-GB" dirty="0" smtClean="0">
              <a:latin typeface="Calibri" charset="0"/>
            </a:endParaRPr>
          </a:p>
          <a:p>
            <a:pPr>
              <a:spcBef>
                <a:spcPct val="0"/>
              </a:spcBef>
            </a:pPr>
            <a:r>
              <a:rPr lang="en-GB" i="1" dirty="0" smtClean="0">
                <a:latin typeface="Calibri" charset="0"/>
              </a:rPr>
              <a:t>Ask students: </a:t>
            </a:r>
          </a:p>
          <a:p>
            <a:pPr>
              <a:spcBef>
                <a:spcPct val="0"/>
              </a:spcBef>
            </a:pPr>
            <a:endParaRPr lang="en-GB" dirty="0" smtClean="0">
              <a:latin typeface="Calibri" charset="0"/>
            </a:endParaRPr>
          </a:p>
          <a:p>
            <a:pPr>
              <a:spcBef>
                <a:spcPct val="0"/>
              </a:spcBef>
            </a:pPr>
            <a:r>
              <a:rPr lang="en-GB" i="0" dirty="0" smtClean="0">
                <a:latin typeface="Calibri" charset="0"/>
              </a:rPr>
              <a:t>Where do you think the food goes</a:t>
            </a:r>
            <a:r>
              <a:rPr lang="en-GB" i="0" baseline="0" dirty="0" smtClean="0">
                <a:latin typeface="Calibri" charset="0"/>
              </a:rPr>
              <a:t> that we throw in the bin? What happens to it?</a:t>
            </a:r>
          </a:p>
          <a:p>
            <a:pPr>
              <a:spcBef>
                <a:spcPct val="0"/>
              </a:spcBef>
            </a:pPr>
            <a:endParaRPr lang="en-GB" i="1" baseline="0" dirty="0" smtClean="0">
              <a:latin typeface="Calibri" charset="0"/>
            </a:endParaRPr>
          </a:p>
          <a:p>
            <a:pPr>
              <a:spcBef>
                <a:spcPct val="0"/>
              </a:spcBef>
            </a:pPr>
            <a:r>
              <a:rPr lang="en-GB" i="1" dirty="0" smtClean="0">
                <a:latin typeface="Calibri" charset="0"/>
              </a:rPr>
              <a:t>Source</a:t>
            </a:r>
            <a:r>
              <a:rPr lang="en-GB" i="1" baseline="0" dirty="0" smtClean="0">
                <a:latin typeface="Calibri" charset="0"/>
              </a:rPr>
              <a:t> for stat on slide</a:t>
            </a:r>
            <a:r>
              <a:rPr lang="en-GB" i="1" dirty="0" smtClean="0">
                <a:latin typeface="Calibri" charset="0"/>
              </a:rPr>
              <a:t>: http://</a:t>
            </a:r>
            <a:r>
              <a:rPr lang="en-GB" i="1" dirty="0" err="1" smtClean="0">
                <a:latin typeface="Calibri" charset="0"/>
              </a:rPr>
              <a:t>www.wrap.org.uk</a:t>
            </a:r>
            <a:r>
              <a:rPr lang="en-GB" i="1" dirty="0" smtClean="0">
                <a:latin typeface="Calibri" charset="0"/>
              </a:rPr>
              <a:t>/content/all-sectors</a:t>
            </a:r>
          </a:p>
          <a:p>
            <a:pPr>
              <a:spcBef>
                <a:spcPct val="0"/>
              </a:spcBef>
            </a:pPr>
            <a:endParaRPr lang="en-GB" i="1" dirty="0" smtClean="0">
              <a:latin typeface="Calibri" charset="0"/>
            </a:endParaRPr>
          </a:p>
          <a:p>
            <a:pPr>
              <a:spcBef>
                <a:spcPct val="0"/>
              </a:spcBef>
            </a:pPr>
            <a:r>
              <a:rPr lang="en-GB" i="1" dirty="0" smtClean="0">
                <a:latin typeface="Calibri" charset="0"/>
              </a:rPr>
              <a:t>Image: </a:t>
            </a:r>
            <a:r>
              <a:rPr lang="en-GB" i="1" dirty="0" err="1" smtClean="0">
                <a:latin typeface="Calibri" charset="0"/>
              </a:rPr>
              <a:t>Biodegradable_waste.jpg</a:t>
            </a:r>
            <a:endParaRPr lang="en-GB" i="1" dirty="0" smtClean="0">
              <a:latin typeface="Calibri" charset="0"/>
            </a:endParaRPr>
          </a:p>
          <a:p>
            <a:pPr>
              <a:spcBef>
                <a:spcPct val="0"/>
              </a:spcBef>
            </a:pPr>
            <a:r>
              <a:rPr lang="en-GB" i="1" dirty="0" smtClean="0">
                <a:latin typeface="Calibri" charset="0"/>
              </a:rPr>
              <a:t>Wiki commons</a:t>
            </a:r>
          </a:p>
          <a:p>
            <a:pPr>
              <a:spcBef>
                <a:spcPct val="0"/>
              </a:spcBef>
            </a:pPr>
            <a:endParaRPr lang="en-GB" dirty="0" smtClean="0">
              <a:latin typeface="Calibri" charset="0"/>
            </a:endParaRPr>
          </a:p>
          <a:p>
            <a:pPr>
              <a:spcBef>
                <a:spcPct val="0"/>
              </a:spcBef>
            </a:pPr>
            <a:endParaRPr lang="en-GB"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4</a:t>
            </a:fld>
            <a:endParaRPr lang="en-GB"/>
          </a:p>
        </p:txBody>
      </p:sp>
    </p:spTree>
    <p:extLst>
      <p:ext uri="{BB962C8B-B14F-4D97-AF65-F5344CB8AC3E}">
        <p14:creationId xmlns:p14="http://schemas.microsoft.com/office/powerpoint/2010/main" val="1142412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i="0" baseline="0" dirty="0" smtClean="0">
                <a:latin typeface="Calibri" charset="0"/>
              </a:rPr>
              <a:t>Food that goes in the rubbish bin usually ends up in landfill (a big hole in the ground filled with other rubbish) or it gets burned (some councils burn waste instead of putting it in landfill). Either way, it’s a waste of resources. Energy, land, water and food is used to make, grow and harvest food; this is all for nothing when the food that’s produced ends up in the bin.</a:t>
            </a:r>
          </a:p>
          <a:p>
            <a:pPr>
              <a:spcBef>
                <a:spcPct val="0"/>
              </a:spcBef>
            </a:pPr>
            <a:endParaRPr lang="en-GB" i="0" baseline="0" dirty="0" smtClean="0">
              <a:latin typeface="Calibri" charset="0"/>
            </a:endParaRPr>
          </a:p>
          <a:p>
            <a:pPr>
              <a:spcBef>
                <a:spcPct val="0"/>
              </a:spcBef>
            </a:pPr>
            <a:r>
              <a:rPr lang="en-GB" i="0" baseline="0" dirty="0" smtClean="0">
                <a:latin typeface="Calibri" charset="0"/>
              </a:rPr>
              <a:t>Also, resources are used to collect rubbish – think of the people you see collecting waste, the trucks that are required and so on.</a:t>
            </a:r>
          </a:p>
          <a:p>
            <a:pPr>
              <a:spcBef>
                <a:spcPct val="0"/>
              </a:spcBef>
            </a:pPr>
            <a:endParaRPr lang="en-GB" i="0" baseline="0" dirty="0" smtClean="0">
              <a:latin typeface="Calibri" charset="0"/>
            </a:endParaRPr>
          </a:p>
          <a:p>
            <a:pPr>
              <a:spcBef>
                <a:spcPct val="0"/>
              </a:spcBef>
            </a:pPr>
            <a:r>
              <a:rPr lang="en-GB" i="0" baseline="0" dirty="0" smtClean="0">
                <a:latin typeface="Calibri" charset="0"/>
              </a:rPr>
              <a:t>Food which ends up in landfill doesn’t decompose in the same way it might in the compost heap either. Instead it lets off a greenhouse gas that contributes to climate change called methane. This isn’t good for the environment.</a:t>
            </a:r>
          </a:p>
          <a:p>
            <a:pPr>
              <a:spcBef>
                <a:spcPct val="0"/>
              </a:spcBef>
            </a:pPr>
            <a:endParaRPr lang="en-GB" dirty="0" smtClean="0">
              <a:latin typeface="Calibri" charset="0"/>
            </a:endParaRPr>
          </a:p>
          <a:p>
            <a:pPr>
              <a:spcBef>
                <a:spcPct val="0"/>
              </a:spcBef>
            </a:pPr>
            <a:r>
              <a:rPr lang="en-GB" i="1" dirty="0" smtClean="0">
                <a:latin typeface="Calibri" charset="0"/>
              </a:rPr>
              <a:t>Source for stat on slide: https://</a:t>
            </a:r>
            <a:r>
              <a:rPr lang="en-GB" i="1" dirty="0" err="1" smtClean="0">
                <a:latin typeface="Calibri" charset="0"/>
              </a:rPr>
              <a:t>www.tristramstuart.co.uk</a:t>
            </a:r>
            <a:r>
              <a:rPr lang="en-GB" i="1" dirty="0" smtClean="0">
                <a:latin typeface="Calibri" charset="0"/>
              </a:rPr>
              <a:t>/food-waste-facts/</a:t>
            </a:r>
          </a:p>
          <a:p>
            <a:pPr>
              <a:spcBef>
                <a:spcPct val="0"/>
              </a:spcBef>
            </a:pPr>
            <a:endParaRPr lang="en-GB" dirty="0" smtClean="0">
              <a:latin typeface="Calibri" charset="0"/>
            </a:endParaRPr>
          </a:p>
          <a:p>
            <a:pPr>
              <a:spcBef>
                <a:spcPct val="0"/>
              </a:spcBef>
            </a:pPr>
            <a:r>
              <a:rPr lang="en-GB" dirty="0" smtClean="0">
                <a:latin typeface="Calibri" charset="0"/>
              </a:rPr>
              <a:t> </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5</a:t>
            </a:fld>
            <a:endParaRPr lang="en-GB"/>
          </a:p>
        </p:txBody>
      </p:sp>
    </p:spTree>
    <p:extLst>
      <p:ext uri="{BB962C8B-B14F-4D97-AF65-F5344CB8AC3E}">
        <p14:creationId xmlns:p14="http://schemas.microsoft.com/office/powerpoint/2010/main" val="2474257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By 2050</a:t>
            </a:r>
            <a:r>
              <a:rPr lang="en-GB" sz="1200" kern="1200" baseline="0" dirty="0" smtClean="0">
                <a:solidFill>
                  <a:schemeClr val="tx1"/>
                </a:solidFill>
                <a:effectLst/>
                <a:latin typeface="+mn-lt"/>
                <a:ea typeface="+mn-ea"/>
                <a:cs typeface="+mn-cs"/>
              </a:rPr>
              <a:t> – when you’ll all be middle aged and have children of your own! – </a:t>
            </a:r>
            <a:r>
              <a:rPr lang="en-GB" sz="1200" kern="1200" dirty="0" smtClean="0">
                <a:solidFill>
                  <a:schemeClr val="tx1"/>
                </a:solidFill>
                <a:effectLst/>
                <a:latin typeface="+mn-lt"/>
                <a:ea typeface="+mn-ea"/>
                <a:cs typeface="+mn-cs"/>
              </a:rPr>
              <a:t>the amount of food</a:t>
            </a:r>
            <a:r>
              <a:rPr lang="en-GB" sz="1200" kern="1200" baseline="0" dirty="0" smtClean="0">
                <a:solidFill>
                  <a:schemeClr val="tx1"/>
                </a:solidFill>
                <a:effectLst/>
                <a:latin typeface="+mn-lt"/>
                <a:ea typeface="+mn-ea"/>
                <a:cs typeface="+mn-cs"/>
              </a:rPr>
              <a:t> we produce to feed everyone on the planet will </a:t>
            </a:r>
            <a:r>
              <a:rPr lang="en-GB" sz="1200" kern="1200" dirty="0" smtClean="0">
                <a:solidFill>
                  <a:schemeClr val="tx1"/>
                </a:solidFill>
                <a:effectLst/>
                <a:latin typeface="+mn-lt"/>
                <a:ea typeface="+mn-ea"/>
                <a:cs typeface="+mn-cs"/>
              </a:rPr>
              <a:t>need to have increased by 60% in order to feed an extra 2 billion people living on the planet</a:t>
            </a:r>
            <a:r>
              <a:rPr lang="en-GB" sz="1200" kern="1200" baseline="30000" dirty="0" smtClean="0">
                <a:solidFill>
                  <a:schemeClr val="tx1"/>
                </a:solidFill>
                <a:effectLst/>
                <a:latin typeface="+mn-lt"/>
                <a:ea typeface="+mn-ea"/>
                <a:cs typeface="+mn-cs"/>
              </a:rPr>
              <a:t>2</a:t>
            </a:r>
            <a:r>
              <a:rPr lang="en-GB" sz="1200" kern="1200" dirty="0" smtClean="0">
                <a:solidFill>
                  <a:schemeClr val="tx1"/>
                </a:solidFill>
                <a:effectLst/>
                <a:latin typeface="+mn-lt"/>
                <a:ea typeface="+mn-ea"/>
                <a:cs typeface="+mn-cs"/>
              </a:rPr>
              <a:t>. That’s a lot of extra mouths</a:t>
            </a:r>
            <a:r>
              <a:rPr lang="en-GB" sz="1200" kern="1200" baseline="0" dirty="0" smtClean="0">
                <a:solidFill>
                  <a:schemeClr val="tx1"/>
                </a:solidFill>
                <a:effectLst/>
                <a:latin typeface="+mn-lt"/>
                <a:ea typeface="+mn-ea"/>
                <a:cs typeface="+mn-cs"/>
              </a:rPr>
              <a:t> to feed!</a:t>
            </a:r>
          </a:p>
          <a:p>
            <a:endParaRPr lang="en-GB" sz="1200" kern="1200" baseline="0" dirty="0" smtClean="0">
              <a:solidFill>
                <a:schemeClr val="tx1"/>
              </a:solidFill>
              <a:effectLst/>
              <a:latin typeface="+mn-lt"/>
              <a:ea typeface="+mn-ea"/>
              <a:cs typeface="+mn-cs"/>
            </a:endParaRPr>
          </a:p>
          <a:p>
            <a:r>
              <a:rPr lang="en-GB" sz="1200" kern="1200" baseline="0" dirty="0" smtClean="0">
                <a:solidFill>
                  <a:schemeClr val="tx1"/>
                </a:solidFill>
                <a:effectLst/>
                <a:latin typeface="+mn-lt"/>
                <a:ea typeface="+mn-ea"/>
                <a:cs typeface="+mn-cs"/>
              </a:rPr>
              <a:t>But one of the ways in which we can ensure we have enough food in the future – and relieve pressure on resources, like land, energy and water – is to reduce the amount of food we throw away unnecessarily.</a:t>
            </a:r>
          </a:p>
          <a:p>
            <a:endParaRPr lang="en-GB"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tx1"/>
                </a:solidFill>
                <a:effectLst/>
                <a:latin typeface="+mn-lt"/>
                <a:ea typeface="+mn-ea"/>
                <a:cs typeface="+mn-cs"/>
              </a:rPr>
              <a:t>Even now, the United Nations estimates that if the amount of food lost or </a:t>
            </a:r>
            <a:r>
              <a:rPr lang="en-GB" sz="1200" b="0" i="0" kern="1200" dirty="0" smtClean="0">
                <a:solidFill>
                  <a:schemeClr val="tx1"/>
                </a:solidFill>
                <a:effectLst/>
                <a:latin typeface="+mn-lt"/>
                <a:ea typeface="+mn-ea"/>
                <a:cs typeface="+mn-cs"/>
              </a:rPr>
              <a:t>wasted around the world were reduced by just 25% there would be enough food to feed all the people who are malnourished</a:t>
            </a:r>
            <a:r>
              <a:rPr lang="en-GB" sz="1200" b="0" i="0" kern="1200" baseline="30000" dirty="0" smtClean="0">
                <a:solidFill>
                  <a:schemeClr val="tx1"/>
                </a:solidFill>
                <a:effectLst/>
                <a:latin typeface="+mn-lt"/>
                <a:ea typeface="+mn-ea"/>
                <a:cs typeface="+mn-cs"/>
              </a:rPr>
              <a:t>3</a:t>
            </a:r>
            <a:r>
              <a:rPr lang="en-GB" sz="1200" b="0" i="0" kern="1200" dirty="0" smtClean="0">
                <a:solidFill>
                  <a:schemeClr val="tx1"/>
                </a:solidFill>
                <a:effectLst/>
                <a:latin typeface="+mn-lt"/>
                <a:ea typeface="+mn-ea"/>
                <a:cs typeface="+mn-cs"/>
              </a:rPr>
              <a:t>.</a:t>
            </a:r>
            <a:endParaRPr lang="en-GB" sz="1200" kern="1200" baseline="0" dirty="0" smtClean="0">
              <a:solidFill>
                <a:schemeClr val="tx1"/>
              </a:solidFill>
              <a:effectLst/>
              <a:latin typeface="+mn-lt"/>
              <a:ea typeface="+mn-ea"/>
              <a:cs typeface="+mn-cs"/>
            </a:endParaRPr>
          </a:p>
          <a:p>
            <a:endParaRPr lang="en-GB" sz="1200" kern="1200" baseline="0" dirty="0" smtClean="0">
              <a:solidFill>
                <a:schemeClr val="tx1"/>
              </a:solidFill>
              <a:effectLst/>
              <a:latin typeface="+mn-lt"/>
              <a:ea typeface="+mn-ea"/>
              <a:cs typeface="+mn-cs"/>
            </a:endParaRPr>
          </a:p>
          <a:p>
            <a:r>
              <a:rPr lang="en-GB" sz="1200" kern="1200" baseline="0" dirty="0" smtClean="0">
                <a:solidFill>
                  <a:schemeClr val="tx1"/>
                </a:solidFill>
                <a:effectLst/>
                <a:latin typeface="+mn-lt"/>
                <a:ea typeface="+mn-ea"/>
                <a:cs typeface="+mn-cs"/>
              </a:rPr>
              <a:t>The good news is if we all make little changes – not putting so much food on our plates, for instance – together, these little steps can make a big difference in reducing our overall food waste.</a:t>
            </a:r>
          </a:p>
          <a:p>
            <a:endParaRPr lang="en-GB" sz="1200" kern="1200" baseline="0" dirty="0" smtClean="0">
              <a:solidFill>
                <a:schemeClr val="tx1"/>
              </a:solidFill>
              <a:effectLst/>
              <a:latin typeface="+mn-lt"/>
              <a:ea typeface="+mn-ea"/>
              <a:cs typeface="+mn-cs"/>
            </a:endParaRPr>
          </a:p>
          <a:p>
            <a:pPr>
              <a:spcBef>
                <a:spcPct val="0"/>
              </a:spcBef>
            </a:pPr>
            <a:r>
              <a:rPr lang="en-GB" i="0" baseline="0" dirty="0" smtClean="0">
                <a:latin typeface="Calibri" charset="0"/>
              </a:rPr>
              <a:t>Now, can you guess which three food and drink items we currently throw away the most of in the UK?</a:t>
            </a:r>
          </a:p>
          <a:p>
            <a:pPr>
              <a:spcBef>
                <a:spcPct val="0"/>
              </a:spcBef>
            </a:pPr>
            <a:endParaRPr lang="en-GB" i="1" baseline="0" dirty="0" smtClean="0">
              <a:latin typeface="Calibri" charset="0"/>
            </a:endParaRPr>
          </a:p>
          <a:p>
            <a:pPr>
              <a:spcBef>
                <a:spcPct val="0"/>
              </a:spcBef>
            </a:pPr>
            <a:r>
              <a:rPr lang="en-GB" i="1" baseline="0" dirty="0" smtClean="0">
                <a:latin typeface="Calibri" charset="0"/>
              </a:rPr>
              <a:t>You could ask students to raise their hands or shout out possible answers.</a:t>
            </a:r>
            <a:endParaRPr lang="en-GB" sz="1200" kern="1200" baseline="0" dirty="0" smtClean="0">
              <a:solidFill>
                <a:schemeClr val="tx1"/>
              </a:solidFill>
              <a:effectLst/>
              <a:latin typeface="+mn-lt"/>
              <a:ea typeface="+mn-ea"/>
              <a:cs typeface="+mn-cs"/>
            </a:endParaRPr>
          </a:p>
          <a:p>
            <a:pPr>
              <a:spcBef>
                <a:spcPct val="0"/>
              </a:spcBef>
            </a:pPr>
            <a:endParaRPr lang="en-GB" dirty="0" smtClean="0">
              <a:latin typeface="Calibri" charset="0"/>
            </a:endParaRPr>
          </a:p>
          <a:p>
            <a:pPr>
              <a:spcBef>
                <a:spcPct val="0"/>
              </a:spcBef>
            </a:pPr>
            <a:r>
              <a:rPr lang="en-GB" i="1" dirty="0" smtClean="0">
                <a:latin typeface="Calibri" charset="0"/>
              </a:rPr>
              <a:t>Sources:</a:t>
            </a:r>
          </a:p>
          <a:p>
            <a:pPr marL="0" marR="0" indent="0" algn="l" defTabSz="914400" rtl="0" eaLnBrk="1" fontAlgn="auto" latinLnBrk="0" hangingPunct="1">
              <a:lnSpc>
                <a:spcPct val="100000"/>
              </a:lnSpc>
              <a:spcBef>
                <a:spcPct val="0"/>
              </a:spcBef>
              <a:spcAft>
                <a:spcPts val="0"/>
              </a:spcAft>
              <a:buClrTx/>
              <a:buSzTx/>
              <a:buFontTx/>
              <a:buNone/>
              <a:tabLst/>
              <a:defRPr/>
            </a:pPr>
            <a:r>
              <a:rPr lang="en-GB" i="0" baseline="30000" dirty="0" smtClean="0">
                <a:latin typeface="Calibri" charset="0"/>
              </a:rPr>
              <a:t>2</a:t>
            </a:r>
            <a:r>
              <a:rPr lang="en-GB" i="1" baseline="0" dirty="0" smtClean="0">
                <a:latin typeface="Calibri" charset="0"/>
              </a:rPr>
              <a:t> </a:t>
            </a:r>
            <a:r>
              <a:rPr lang="en-US" sz="1200" u="sng" kern="1200" dirty="0" smtClean="0">
                <a:solidFill>
                  <a:schemeClr val="tx1"/>
                </a:solidFill>
                <a:effectLst/>
                <a:latin typeface="+mn-lt"/>
                <a:ea typeface="+mn-ea"/>
                <a:cs typeface="+mn-cs"/>
                <a:hlinkClick r:id="rId3"/>
              </a:rPr>
              <a:t>https://www.theguardian.com/environment/2015/aug/12/cutting-food-waste-enough-for-everyone-says-un</a:t>
            </a:r>
            <a:endParaRPr lang="en-US" sz="1200" kern="1200" dirty="0" smtClean="0">
              <a:solidFill>
                <a:schemeClr val="tx1"/>
              </a:solidFill>
              <a:effectLst/>
              <a:latin typeface="+mn-lt"/>
              <a:ea typeface="+mn-ea"/>
              <a:cs typeface="+mn-cs"/>
            </a:endParaRPr>
          </a:p>
          <a:p>
            <a:pPr>
              <a:spcBef>
                <a:spcPct val="0"/>
              </a:spcBef>
            </a:pPr>
            <a:r>
              <a:rPr lang="en-GB" i="0" baseline="30000" dirty="0" smtClean="0">
                <a:latin typeface="Calibri" charset="0"/>
              </a:rPr>
              <a:t>3</a:t>
            </a:r>
            <a:r>
              <a:rPr lang="en-GB" i="0" dirty="0" smtClean="0">
                <a:latin typeface="Calibri" charset="0"/>
              </a:rPr>
              <a:t> http://</a:t>
            </a:r>
            <a:r>
              <a:rPr lang="en-GB" i="0" dirty="0" err="1" smtClean="0">
                <a:latin typeface="Calibri" charset="0"/>
              </a:rPr>
              <a:t>www.fao.org</a:t>
            </a:r>
            <a:r>
              <a:rPr lang="en-GB" i="0" dirty="0" smtClean="0">
                <a:latin typeface="Calibri" charset="0"/>
              </a:rPr>
              <a:t>/save-food/resources/</a:t>
            </a:r>
            <a:r>
              <a:rPr lang="en-GB" i="0" dirty="0" err="1" smtClean="0">
                <a:latin typeface="Calibri" charset="0"/>
              </a:rPr>
              <a:t>keyfindings</a:t>
            </a:r>
            <a:r>
              <a:rPr lang="en-GB" i="0" dirty="0" smtClean="0">
                <a:latin typeface="Calibri" charset="0"/>
              </a:rPr>
              <a:t>/</a:t>
            </a:r>
            <a:r>
              <a:rPr lang="en-GB" i="0" dirty="0" err="1" smtClean="0">
                <a:latin typeface="Calibri" charset="0"/>
              </a:rPr>
              <a:t>en</a:t>
            </a:r>
            <a:r>
              <a:rPr lang="en-GB" i="0" dirty="0" smtClean="0">
                <a:latin typeface="Calibri" charset="0"/>
              </a:rPr>
              <a:t>/</a:t>
            </a:r>
          </a:p>
          <a:p>
            <a:pPr>
              <a:spcBef>
                <a:spcPct val="0"/>
              </a:spcBef>
            </a:pPr>
            <a:endParaRPr lang="en-GB" i="1" dirty="0" smtClean="0">
              <a:latin typeface="Calibri" charset="0"/>
            </a:endParaRPr>
          </a:p>
          <a:p>
            <a:pPr>
              <a:spcBef>
                <a:spcPct val="0"/>
              </a:spcBef>
            </a:pPr>
            <a:r>
              <a:rPr lang="en-GB" i="1" dirty="0" smtClean="0">
                <a:latin typeface="Calibri" charset="0"/>
              </a:rPr>
              <a:t>Image: 6791773939_1dbb538d2f_o.jpg (</a:t>
            </a:r>
            <a:r>
              <a:rPr lang="en-GB" i="1" u="sng" dirty="0" smtClean="0">
                <a:latin typeface="Calibri" charset="0"/>
                <a:hlinkClick r:id="rId4"/>
              </a:rPr>
              <a:t>https://www.flickr.com/photos/fmsc/6791773939</a:t>
            </a:r>
            <a:r>
              <a:rPr lang="en-GB" i="1" dirty="0" smtClean="0">
                <a:latin typeface="Calibri" charset="0"/>
              </a:rPr>
              <a:t>)  </a:t>
            </a:r>
          </a:p>
          <a:p>
            <a:pPr>
              <a:spcBef>
                <a:spcPct val="0"/>
              </a:spcBef>
            </a:pPr>
            <a:endParaRPr lang="en-GB" dirty="0" smtClean="0">
              <a:latin typeface="Calibri" charset="0"/>
            </a:endParaRPr>
          </a:p>
          <a:p>
            <a:pPr>
              <a:spcBef>
                <a:spcPct val="0"/>
              </a:spcBef>
            </a:pPr>
            <a:endParaRPr lang="en-GB"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6</a:t>
            </a:fld>
            <a:endParaRPr lang="en-GB"/>
          </a:p>
        </p:txBody>
      </p:sp>
    </p:spTree>
    <p:extLst>
      <p:ext uri="{BB962C8B-B14F-4D97-AF65-F5344CB8AC3E}">
        <p14:creationId xmlns:p14="http://schemas.microsoft.com/office/powerpoint/2010/main" val="4167904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[You</a:t>
            </a:r>
            <a:r>
              <a:rPr lang="en-US" i="1" baseline="0" dirty="0" smtClean="0"/>
              <a:t> could use props at this stage and have on the table a selection of food and drink items, including bread, potatoes and milk.]</a:t>
            </a:r>
          </a:p>
          <a:p>
            <a:endParaRPr lang="en-US" dirty="0" smtClean="0"/>
          </a:p>
          <a:p>
            <a:r>
              <a:rPr lang="en-US" dirty="0" smtClean="0"/>
              <a:t>The</a:t>
            </a:r>
            <a:r>
              <a:rPr lang="en-US" baseline="0" dirty="0" smtClean="0"/>
              <a:t> answers are b</a:t>
            </a:r>
            <a:r>
              <a:rPr lang="en-US" dirty="0" smtClean="0"/>
              <a:t>read, potatoes and milk.</a:t>
            </a:r>
            <a:r>
              <a:rPr lang="en-US" baseline="0" dirty="0" smtClean="0"/>
              <a:t> But can you guess how many of each are thrown away every day?</a:t>
            </a:r>
          </a:p>
          <a:p>
            <a:endParaRPr lang="en-US" baseline="0" dirty="0" smtClean="0"/>
          </a:p>
          <a:p>
            <a:r>
              <a:rPr lang="en-US" baseline="0" dirty="0" smtClean="0"/>
              <a:t>How many slices of bread, do you think?</a:t>
            </a:r>
          </a:p>
          <a:p>
            <a:r>
              <a:rPr lang="en-US" baseline="0" dirty="0" smtClean="0"/>
              <a:t>1 million?</a:t>
            </a:r>
          </a:p>
          <a:p>
            <a:r>
              <a:rPr lang="en-US" baseline="0" dirty="0" smtClean="0"/>
              <a:t>5 million? </a:t>
            </a:r>
          </a:p>
          <a:p>
            <a:r>
              <a:rPr lang="en-US" baseline="0" dirty="0" smtClean="0"/>
              <a:t>15 million?</a:t>
            </a:r>
          </a:p>
          <a:p>
            <a:endParaRPr lang="en-US" baseline="0" dirty="0" smtClean="0"/>
          </a:p>
          <a:p>
            <a:r>
              <a:rPr lang="en-US" baseline="0" dirty="0" smtClean="0"/>
              <a:t>And what about potatoes…</a:t>
            </a:r>
          </a:p>
          <a:p>
            <a:r>
              <a:rPr lang="en-US" baseline="0" dirty="0" smtClean="0"/>
              <a:t>10,000?</a:t>
            </a:r>
          </a:p>
          <a:p>
            <a:r>
              <a:rPr lang="en-US" baseline="0" dirty="0" smtClean="0"/>
              <a:t>20,000?</a:t>
            </a:r>
          </a:p>
          <a:p>
            <a:r>
              <a:rPr lang="en-US" baseline="0" dirty="0" smtClean="0"/>
              <a:t>100,000?</a:t>
            </a:r>
          </a:p>
          <a:p>
            <a:endParaRPr lang="en-US" baseline="0" dirty="0" smtClean="0"/>
          </a:p>
          <a:p>
            <a:r>
              <a:rPr lang="en-US" baseline="0" dirty="0" smtClean="0"/>
              <a:t>Or glasses of milk?</a:t>
            </a:r>
          </a:p>
          <a:p>
            <a:r>
              <a:rPr lang="en-US" dirty="0" smtClean="0"/>
              <a:t>1</a:t>
            </a:r>
            <a:r>
              <a:rPr lang="en-US" baseline="0" dirty="0" smtClean="0"/>
              <a:t> million?</a:t>
            </a:r>
          </a:p>
          <a:p>
            <a:r>
              <a:rPr lang="en-US" baseline="0" dirty="0" smtClean="0"/>
              <a:t>2 million?</a:t>
            </a:r>
          </a:p>
          <a:p>
            <a:r>
              <a:rPr lang="en-US" baseline="0" dirty="0" smtClean="0"/>
              <a:t>3 million?</a:t>
            </a:r>
          </a:p>
          <a:p>
            <a:endParaRPr lang="en-US" dirty="0" smtClean="0"/>
          </a:p>
        </p:txBody>
      </p:sp>
      <p:sp>
        <p:nvSpPr>
          <p:cNvPr id="4" name="Slide Number Placeholder 3"/>
          <p:cNvSpPr>
            <a:spLocks noGrp="1"/>
          </p:cNvSpPr>
          <p:nvPr>
            <p:ph type="sldNum" sz="quarter" idx="10"/>
          </p:nvPr>
        </p:nvSpPr>
        <p:spPr/>
        <p:txBody>
          <a:bodyPr/>
          <a:lstStyle/>
          <a:p>
            <a:fld id="{9408AFF4-8DDC-564A-9E99-4B19448B7F50}" type="slidenum">
              <a:rPr lang="en-GB" smtClean="0"/>
              <a:pPr/>
              <a:t>7</a:t>
            </a:fld>
            <a:endParaRPr lang="en-GB"/>
          </a:p>
        </p:txBody>
      </p:sp>
    </p:spTree>
    <p:extLst>
      <p:ext uri="{BB962C8B-B14F-4D97-AF65-F5344CB8AC3E}">
        <p14:creationId xmlns:p14="http://schemas.microsoft.com/office/powerpoint/2010/main" val="1161806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fact, you might be shocked to </a:t>
            </a:r>
            <a:r>
              <a:rPr lang="en-US" dirty="0" err="1" smtClean="0"/>
              <a:t>realise</a:t>
            </a:r>
            <a:r>
              <a:rPr lang="en-US" dirty="0" smtClean="0"/>
              <a:t> it’s much more than that!</a:t>
            </a:r>
          </a:p>
          <a:p>
            <a:endParaRPr lang="en-US" dirty="0" smtClean="0"/>
          </a:p>
          <a:p>
            <a:r>
              <a:rPr lang="en-US" dirty="0" smtClean="0"/>
              <a:t>EVERY</a:t>
            </a:r>
            <a:r>
              <a:rPr lang="en-US" baseline="0" dirty="0" smtClean="0"/>
              <a:t> DAY in the UK we throw away 24 million slices of bread, 5.8 million potatoes and 5.9 million glasses of milk</a:t>
            </a:r>
            <a:r>
              <a:rPr lang="en-US" baseline="30000" dirty="0" smtClean="0"/>
              <a:t>4</a:t>
            </a:r>
            <a:r>
              <a:rPr lang="en-US" baseline="0" dirty="0" smtClean="0"/>
              <a:t>.</a:t>
            </a:r>
          </a:p>
          <a:p>
            <a:endParaRPr lang="en-US" baseline="0" dirty="0" smtClean="0"/>
          </a:p>
          <a:p>
            <a:r>
              <a:rPr lang="en-US" baseline="0" dirty="0" smtClean="0"/>
              <a:t>[Point to the bread, potatoes and milk] </a:t>
            </a:r>
            <a:r>
              <a:rPr lang="en-US" i="1" baseline="0" dirty="0" smtClean="0"/>
              <a:t>That’s a lot of each of these!</a:t>
            </a:r>
          </a:p>
          <a:p>
            <a:endParaRPr lang="en-US" baseline="0" dirty="0" smtClean="0"/>
          </a:p>
          <a:p>
            <a:r>
              <a:rPr lang="en-US" baseline="0" dirty="0" smtClean="0"/>
              <a:t>It’s a shocking amount of waste - and it’s usually because we haven’t used it up in time or we bought too much in the first place.</a:t>
            </a:r>
          </a:p>
          <a:p>
            <a:endParaRPr lang="en-US" baseline="0" dirty="0" smtClean="0"/>
          </a:p>
          <a:p>
            <a:r>
              <a:rPr lang="en-US" i="1" baseline="0" dirty="0" smtClean="0"/>
              <a:t>Sources:</a:t>
            </a:r>
          </a:p>
          <a:p>
            <a:r>
              <a:rPr lang="en-US" i="0" baseline="30000" dirty="0" smtClean="0"/>
              <a:t>4 </a:t>
            </a:r>
            <a:r>
              <a:rPr lang="en-GB" sz="1200" u="sng" kern="1200" dirty="0" smtClean="0">
                <a:solidFill>
                  <a:schemeClr val="tx1"/>
                </a:solidFill>
                <a:effectLst/>
                <a:latin typeface="+mn-lt"/>
                <a:ea typeface="+mn-ea"/>
                <a:cs typeface="+mn-cs"/>
                <a:hlinkClick r:id="rId3"/>
              </a:rPr>
              <a:t>http://www.wrap.org.uk/content/use-your-loaf-and-save-billions</a:t>
            </a:r>
            <a:r>
              <a:rPr lang="en-US" dirty="0" smtClean="0">
                <a:effectLst/>
              </a:rPr>
              <a:t> </a:t>
            </a:r>
            <a:endParaRPr lang="en-US" i="0" baseline="30000"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8</a:t>
            </a:fld>
            <a:endParaRPr lang="en-GB"/>
          </a:p>
        </p:txBody>
      </p:sp>
    </p:spTree>
    <p:extLst>
      <p:ext uri="{BB962C8B-B14F-4D97-AF65-F5344CB8AC3E}">
        <p14:creationId xmlns:p14="http://schemas.microsoft.com/office/powerpoint/2010/main" val="412873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it’s not just food that we waste ever</a:t>
            </a:r>
            <a:r>
              <a:rPr lang="en-US" baseline="0" dirty="0" smtClean="0"/>
              <a:t>y day… We also throw away a lot of food packaging.</a:t>
            </a:r>
          </a:p>
        </p:txBody>
      </p:sp>
      <p:sp>
        <p:nvSpPr>
          <p:cNvPr id="4" name="Slide Number Placeholder 3"/>
          <p:cNvSpPr>
            <a:spLocks noGrp="1"/>
          </p:cNvSpPr>
          <p:nvPr>
            <p:ph type="sldNum" sz="quarter" idx="10"/>
          </p:nvPr>
        </p:nvSpPr>
        <p:spPr/>
        <p:txBody>
          <a:bodyPr/>
          <a:lstStyle/>
          <a:p>
            <a:fld id="{9408AFF4-8DDC-564A-9E99-4B19448B7F50}" type="slidenum">
              <a:rPr lang="en-GB" smtClean="0"/>
              <a:pPr/>
              <a:t>9</a:t>
            </a:fld>
            <a:endParaRPr lang="en-GB"/>
          </a:p>
        </p:txBody>
      </p:sp>
    </p:spTree>
    <p:extLst>
      <p:ext uri="{BB962C8B-B14F-4D97-AF65-F5344CB8AC3E}">
        <p14:creationId xmlns:p14="http://schemas.microsoft.com/office/powerpoint/2010/main" val="1837077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smtClean="0"/>
              <a:t>[At this point, you could produce some props - different types of food packaging]</a:t>
            </a:r>
          </a:p>
          <a:p>
            <a:endParaRPr lang="en-US" i="1" baseline="0" dirty="0" smtClean="0"/>
          </a:p>
          <a:p>
            <a:r>
              <a:rPr lang="en-US" i="1" baseline="0" dirty="0" smtClean="0"/>
              <a:t>Ask students to answer the following questions:</a:t>
            </a:r>
          </a:p>
          <a:p>
            <a:endParaRPr lang="en-US" baseline="0" dirty="0" smtClean="0"/>
          </a:p>
          <a:p>
            <a:pPr marL="171450" indent="-171450">
              <a:buFont typeface="Arial" charset="0"/>
              <a:buChar char="•"/>
            </a:pPr>
            <a:r>
              <a:rPr lang="en-US" baseline="0" dirty="0" smtClean="0"/>
              <a:t>Do you </a:t>
            </a:r>
            <a:r>
              <a:rPr lang="en-US" baseline="0" dirty="0" err="1" smtClean="0"/>
              <a:t>recognise</a:t>
            </a:r>
            <a:r>
              <a:rPr lang="en-US" baseline="0" dirty="0" smtClean="0"/>
              <a:t> any of these?</a:t>
            </a:r>
          </a:p>
          <a:p>
            <a:pPr marL="171450" indent="-171450">
              <a:buFont typeface="Arial" charset="0"/>
              <a:buChar char="•"/>
            </a:pPr>
            <a:r>
              <a:rPr lang="en-US" baseline="0" dirty="0" smtClean="0"/>
              <a:t>What do you do with them when they’re empty?</a:t>
            </a:r>
          </a:p>
          <a:p>
            <a:pPr marL="171450" indent="-171450">
              <a:buFont typeface="Arial" charset="0"/>
              <a:buChar char="•"/>
            </a:pPr>
            <a:r>
              <a:rPr lang="en-US" baseline="0" dirty="0" smtClean="0"/>
              <a:t>Do you know which of these items can be recycled?</a:t>
            </a:r>
          </a:p>
          <a:p>
            <a:pPr marL="171450" indent="-171450">
              <a:buFont typeface="Arial" charset="0"/>
              <a:buChar char="•"/>
            </a:pPr>
            <a:r>
              <a:rPr lang="en-US" baseline="0" dirty="0" smtClean="0"/>
              <a:t>Do you ever reuse any of these things?</a:t>
            </a:r>
          </a:p>
          <a:p>
            <a:endParaRPr lang="en-US" baseline="0" dirty="0" smtClean="0"/>
          </a:p>
          <a:p>
            <a:r>
              <a:rPr lang="en-US" baseline="0" dirty="0" smtClean="0"/>
              <a:t>Did you know… </a:t>
            </a:r>
            <a:r>
              <a:rPr lang="en-GB" sz="1200" kern="1200" dirty="0" smtClean="0">
                <a:solidFill>
                  <a:schemeClr val="tx1"/>
                </a:solidFill>
                <a:effectLst/>
                <a:latin typeface="+mn-lt"/>
                <a:ea typeface="+mn-ea"/>
                <a:cs typeface="+mn-cs"/>
              </a:rPr>
              <a:t>. The average</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person in</a:t>
            </a:r>
            <a:r>
              <a:rPr lang="en-GB" sz="1200" kern="1200" baseline="0" dirty="0" smtClean="0">
                <a:solidFill>
                  <a:schemeClr val="tx1"/>
                </a:solidFill>
                <a:effectLst/>
                <a:latin typeface="+mn-lt"/>
                <a:ea typeface="+mn-ea"/>
                <a:cs typeface="+mn-cs"/>
              </a:rPr>
              <a:t> the UK </a:t>
            </a:r>
            <a:r>
              <a:rPr lang="en-GB" sz="1200" kern="1200" dirty="0" smtClean="0">
                <a:solidFill>
                  <a:schemeClr val="tx1"/>
                </a:solidFill>
                <a:effectLst/>
                <a:latin typeface="+mn-lt"/>
                <a:ea typeface="+mn-ea"/>
                <a:cs typeface="+mn-cs"/>
              </a:rPr>
              <a:t>gets through 90 drink cans, 70 food cans, 107 bottles and jars and 45kg of plastic a year. That’s a lot of packaging!</a:t>
            </a:r>
            <a:r>
              <a:rPr lang="en-GB" sz="1200" kern="1200" baseline="30000" dirty="0" smtClean="0">
                <a:solidFill>
                  <a:schemeClr val="tx1"/>
                </a:solidFill>
                <a:effectLst/>
                <a:latin typeface="+mn-lt"/>
                <a:ea typeface="+mn-ea"/>
                <a:cs typeface="+mn-cs"/>
              </a:rPr>
              <a:t>5</a:t>
            </a:r>
          </a:p>
          <a:p>
            <a:endParaRPr lang="en-GB" sz="1200" kern="1200" dirty="0" smtClean="0">
              <a:solidFill>
                <a:schemeClr val="tx1"/>
              </a:solidFill>
              <a:effectLst/>
              <a:latin typeface="+mn-lt"/>
              <a:ea typeface="+mn-ea"/>
              <a:cs typeface="+mn-cs"/>
            </a:endParaRPr>
          </a:p>
          <a:p>
            <a:r>
              <a:rPr lang="en-GB" sz="1000" i="1" kern="1200" dirty="0" smtClean="0">
                <a:solidFill>
                  <a:schemeClr val="tx1"/>
                </a:solidFill>
                <a:effectLst/>
                <a:latin typeface="+mn-lt"/>
                <a:ea typeface="+mn-ea"/>
                <a:cs typeface="+mn-cs"/>
              </a:rPr>
              <a:t>Sources:</a:t>
            </a:r>
          </a:p>
          <a:p>
            <a:r>
              <a:rPr lang="en-GB" sz="1000" i="0" kern="1200" baseline="30000" dirty="0" smtClean="0">
                <a:solidFill>
                  <a:schemeClr val="tx1"/>
                </a:solidFill>
                <a:effectLst/>
                <a:latin typeface="+mn-lt"/>
                <a:ea typeface="+mn-ea"/>
                <a:cs typeface="+mn-cs"/>
              </a:rPr>
              <a:t>5</a:t>
            </a:r>
            <a:r>
              <a:rPr lang="en-GB" sz="1000" i="0" kern="1200" baseline="0" dirty="0" smtClean="0">
                <a:solidFill>
                  <a:schemeClr val="tx1"/>
                </a:solidFill>
                <a:effectLst/>
                <a:latin typeface="+mn-lt"/>
                <a:ea typeface="+mn-ea"/>
                <a:cs typeface="+mn-cs"/>
              </a:rPr>
              <a:t> </a:t>
            </a:r>
            <a:r>
              <a:rPr lang="en-GB" sz="1000" i="0" kern="1200" dirty="0" smtClean="0">
                <a:solidFill>
                  <a:schemeClr val="tx1"/>
                </a:solidFill>
                <a:effectLst/>
                <a:latin typeface="+mn-lt"/>
                <a:ea typeface="+mn-ea"/>
                <a:cs typeface="+mn-cs"/>
              </a:rPr>
              <a:t>http://</a:t>
            </a:r>
            <a:r>
              <a:rPr lang="en-GB" sz="1000" i="0" kern="1200" dirty="0" err="1" smtClean="0">
                <a:solidFill>
                  <a:schemeClr val="tx1"/>
                </a:solidFill>
                <a:effectLst/>
                <a:latin typeface="+mn-lt"/>
                <a:ea typeface="+mn-ea"/>
                <a:cs typeface="+mn-cs"/>
              </a:rPr>
              <a:t>www.recycling-guide.org.uk</a:t>
            </a:r>
            <a:r>
              <a:rPr lang="en-GB" sz="1000" i="0" kern="1200" dirty="0" smtClean="0">
                <a:solidFill>
                  <a:schemeClr val="tx1"/>
                </a:solidFill>
                <a:effectLst/>
                <a:latin typeface="+mn-lt"/>
                <a:ea typeface="+mn-ea"/>
                <a:cs typeface="+mn-cs"/>
              </a:rPr>
              <a:t>/</a:t>
            </a:r>
            <a:r>
              <a:rPr lang="en-GB" sz="1000" i="0" kern="1200" dirty="0" err="1" smtClean="0">
                <a:solidFill>
                  <a:schemeClr val="tx1"/>
                </a:solidFill>
                <a:effectLst/>
                <a:latin typeface="+mn-lt"/>
                <a:ea typeface="+mn-ea"/>
                <a:cs typeface="+mn-cs"/>
              </a:rPr>
              <a:t>facts.html</a:t>
            </a:r>
            <a:r>
              <a:rPr lang="en-US" i="0" dirty="0" smtClean="0">
                <a:effectLst/>
              </a:rPr>
              <a:t> </a:t>
            </a:r>
            <a:endParaRPr lang="en-US" i="0" dirty="0" smtClean="0"/>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10</a:t>
            </a:fld>
            <a:endParaRPr lang="en-GB"/>
          </a:p>
        </p:txBody>
      </p:sp>
    </p:spTree>
    <p:extLst>
      <p:ext uri="{BB962C8B-B14F-4D97-AF65-F5344CB8AC3E}">
        <p14:creationId xmlns:p14="http://schemas.microsoft.com/office/powerpoint/2010/main" val="809891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BUT the good news is we</a:t>
            </a:r>
            <a:r>
              <a:rPr lang="en-US" baseline="0" dirty="0" smtClean="0"/>
              <a:t> can do something about all this waste!</a:t>
            </a:r>
          </a:p>
          <a:p>
            <a:endParaRPr lang="en-US" dirty="0" smtClean="0"/>
          </a:p>
          <a:p>
            <a:r>
              <a:rPr lang="en-US" dirty="0" smtClean="0"/>
              <a:t>Can you guess some of the things you could try at home to reduce food waste?</a:t>
            </a:r>
          </a:p>
          <a:p>
            <a:endParaRPr lang="en-US" dirty="0" smtClean="0"/>
          </a:p>
          <a:p>
            <a:r>
              <a:rPr lang="en-US" i="1" dirty="0" smtClean="0"/>
              <a:t>Encourage students</a:t>
            </a:r>
            <a:r>
              <a:rPr lang="en-US" i="1" baseline="0" dirty="0" smtClean="0"/>
              <a:t> to raise their hands or shout out answers when you point to each of the pictures.</a:t>
            </a:r>
          </a:p>
          <a:p>
            <a:endParaRPr lang="en-US" i="1" baseline="0" dirty="0" smtClean="0"/>
          </a:p>
          <a:p>
            <a:r>
              <a:rPr lang="en-US" i="1" baseline="0" dirty="0" smtClean="0"/>
              <a:t>From top left, clockwise:</a:t>
            </a:r>
          </a:p>
          <a:p>
            <a:pPr marL="228600" indent="-228600">
              <a:buAutoNum type="arabicParenR"/>
            </a:pPr>
            <a:r>
              <a:rPr lang="en-GB" sz="1200" kern="1200" dirty="0" smtClean="0">
                <a:solidFill>
                  <a:schemeClr val="tx1"/>
                </a:solidFill>
                <a:effectLst/>
                <a:latin typeface="+mn-lt"/>
                <a:ea typeface="+mn-ea"/>
                <a:cs typeface="+mn-cs"/>
              </a:rPr>
              <a:t>Only serve up what you think you can eat – you can always have seconds!</a:t>
            </a:r>
          </a:p>
          <a:p>
            <a:pPr marL="228600" indent="-228600">
              <a:buAutoNum type="arabicParenR"/>
            </a:pPr>
            <a:r>
              <a:rPr lang="en-US" i="0" baseline="0" dirty="0" smtClean="0"/>
              <a:t>Make sure that food is stored correctly in the fridge – look out for a little blue fridge icon on food as this means that food needs to be stored in the fridge below 5ºC.</a:t>
            </a:r>
          </a:p>
          <a:p>
            <a:r>
              <a:rPr lang="en-US" i="0" baseline="0" dirty="0" smtClean="0"/>
              <a:t>3) Do you know the difference between these three: use by date / best before date / display until date? </a:t>
            </a:r>
            <a:r>
              <a:rPr lang="en-US" i="1" baseline="0" dirty="0" smtClean="0"/>
              <a:t>[You could turn this into a mini quiz, if time – see below]</a:t>
            </a:r>
          </a:p>
          <a:p>
            <a:r>
              <a:rPr lang="en-US" b="0" i="0" baseline="0" dirty="0" smtClean="0"/>
              <a:t>4) Compost waste, wherever possible. You can compost more than you think </a:t>
            </a:r>
            <a:r>
              <a:rPr lang="en-US" b="0" i="1" baseline="0" dirty="0" smtClean="0"/>
              <a:t>[take a look at the Pod’s compost game: https://</a:t>
            </a:r>
            <a:r>
              <a:rPr lang="en-US" b="0" i="1" baseline="0" dirty="0" err="1" smtClean="0"/>
              <a:t>jointhepod.org</a:t>
            </a:r>
            <a:r>
              <a:rPr lang="en-US" b="0" i="1" baseline="0" dirty="0" smtClean="0"/>
              <a:t>/teachers/activities/compost-quick-activity]</a:t>
            </a:r>
          </a:p>
          <a:p>
            <a:endParaRPr lang="en-US" b="0" i="1" baseline="0" dirty="0" smtClean="0"/>
          </a:p>
          <a:p>
            <a:r>
              <a:rPr lang="en-US" b="0" i="1" baseline="0" dirty="0" smtClean="0"/>
              <a:t>The </a:t>
            </a:r>
            <a:r>
              <a:rPr lang="en-US" b="1" i="1" baseline="0" dirty="0" smtClean="0"/>
              <a:t>use by date </a:t>
            </a:r>
            <a:r>
              <a:rPr lang="en-US" b="0" i="1" baseline="0" dirty="0" smtClean="0"/>
              <a:t>is the date which you need to eat the food by; it is NOT safe to eat it past this date as it could make you unwell (even if it looks and smells ok).</a:t>
            </a:r>
          </a:p>
          <a:p>
            <a:r>
              <a:rPr lang="en-US" b="0" i="1" baseline="0" dirty="0" smtClean="0"/>
              <a:t>The </a:t>
            </a:r>
            <a:r>
              <a:rPr lang="en-US" b="1" i="1" baseline="0" dirty="0" smtClean="0"/>
              <a:t>best before date </a:t>
            </a:r>
            <a:r>
              <a:rPr lang="en-US" b="0" i="1" baseline="0" dirty="0" smtClean="0"/>
              <a:t>is the date which the manufacturer recommends you eat the food by; it is still safe to eat past this date but it might not be at its freshest or tastiest.</a:t>
            </a:r>
          </a:p>
          <a:p>
            <a:r>
              <a:rPr lang="en-US" b="0" i="1" baseline="0" dirty="0" smtClean="0"/>
              <a:t>The </a:t>
            </a:r>
            <a:r>
              <a:rPr lang="en-US" b="1" i="1" baseline="0" dirty="0" smtClean="0"/>
              <a:t>display until date </a:t>
            </a:r>
            <a:r>
              <a:rPr lang="en-US" b="0" i="1" baseline="0" dirty="0" smtClean="0"/>
              <a:t>is of no importance to you or me! It’s simply to let the shop know what date they should display the food on the shelves until.</a:t>
            </a:r>
            <a:endParaRPr lang="en-US" b="1" i="1"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11</a:t>
            </a:fld>
            <a:endParaRPr lang="en-GB"/>
          </a:p>
        </p:txBody>
      </p:sp>
    </p:spTree>
    <p:extLst>
      <p:ext uri="{BB962C8B-B14F-4D97-AF65-F5344CB8AC3E}">
        <p14:creationId xmlns:p14="http://schemas.microsoft.com/office/powerpoint/2010/main" val="14448723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i="0" dirty="0" smtClean="0">
                <a:latin typeface="Calibri" charset="0"/>
              </a:rPr>
              <a:t>Do</a:t>
            </a:r>
            <a:r>
              <a:rPr lang="en-GB" i="0" baseline="0" dirty="0" smtClean="0">
                <a:latin typeface="Calibri" charset="0"/>
              </a:rPr>
              <a:t> you eat leftovers at home?</a:t>
            </a:r>
          </a:p>
          <a:p>
            <a:pPr>
              <a:spcBef>
                <a:spcPct val="0"/>
              </a:spcBef>
            </a:pPr>
            <a:endParaRPr lang="en-GB" i="0" baseline="0" dirty="0" smtClean="0">
              <a:latin typeface="Calibri" charset="0"/>
            </a:endParaRPr>
          </a:p>
          <a:p>
            <a:pPr>
              <a:spcBef>
                <a:spcPct val="0"/>
              </a:spcBef>
            </a:pPr>
            <a:r>
              <a:rPr lang="en-GB" i="0" baseline="0" dirty="0" smtClean="0">
                <a:latin typeface="Calibri" charset="0"/>
              </a:rPr>
              <a:t>You might have done so without even realising! Eating leftovers in new dishes is another great way of avoiding food waste. </a:t>
            </a:r>
          </a:p>
          <a:p>
            <a:pPr>
              <a:spcBef>
                <a:spcPct val="0"/>
              </a:spcBef>
            </a:pPr>
            <a:endParaRPr lang="en-GB" i="0" baseline="0" dirty="0" smtClean="0">
              <a:latin typeface="Calibri" charset="0"/>
            </a:endParaRPr>
          </a:p>
          <a:p>
            <a:pPr>
              <a:spcBef>
                <a:spcPct val="0"/>
              </a:spcBef>
            </a:pPr>
            <a:r>
              <a:rPr lang="en-GB" i="1" dirty="0" smtClean="0">
                <a:latin typeface="Calibri" charset="0"/>
              </a:rPr>
              <a:t>Other questions to ask students:</a:t>
            </a:r>
          </a:p>
          <a:p>
            <a:pPr>
              <a:spcBef>
                <a:spcPct val="0"/>
              </a:spcBef>
            </a:pPr>
            <a:endParaRPr lang="en-GB" dirty="0" smtClean="0">
              <a:latin typeface="Calibri" charset="0"/>
            </a:endParaRPr>
          </a:p>
          <a:p>
            <a:pPr>
              <a:spcBef>
                <a:spcPct val="0"/>
              </a:spcBef>
            </a:pPr>
            <a:r>
              <a:rPr lang="en-GB" i="0" dirty="0" smtClean="0">
                <a:latin typeface="Calibri" charset="0"/>
              </a:rPr>
              <a:t>Does your family have a favourite recipe that uses leftovers?</a:t>
            </a:r>
          </a:p>
          <a:p>
            <a:pPr>
              <a:spcBef>
                <a:spcPct val="0"/>
              </a:spcBef>
            </a:pPr>
            <a:endParaRPr lang="en-GB" i="0" dirty="0" smtClean="0">
              <a:latin typeface="Calibri" charset="0"/>
            </a:endParaRPr>
          </a:p>
          <a:p>
            <a:pPr>
              <a:spcBef>
                <a:spcPct val="0"/>
              </a:spcBef>
            </a:pPr>
            <a:r>
              <a:rPr lang="en-GB" i="1" dirty="0" smtClean="0">
                <a:latin typeface="Calibri" charset="0"/>
              </a:rPr>
              <a:t>How about making a recipe book and encouraging others not to waste food, you could give tips on storage and sell by dates. You could even sell it and raise money for your school.</a:t>
            </a:r>
          </a:p>
          <a:p>
            <a:pPr>
              <a:spcBef>
                <a:spcPct val="0"/>
              </a:spcBef>
            </a:pPr>
            <a:endParaRPr lang="en-GB" dirty="0" smtClean="0">
              <a:latin typeface="Calibri" charset="0"/>
            </a:endParaRPr>
          </a:p>
          <a:p>
            <a:pPr>
              <a:spcBef>
                <a:spcPct val="0"/>
              </a:spcBef>
            </a:pPr>
            <a:endParaRPr lang="en-GB" dirty="0" smtClean="0">
              <a:latin typeface="Calibri" charset="0"/>
            </a:endParaRPr>
          </a:p>
          <a:p>
            <a:pPr>
              <a:spcBef>
                <a:spcPct val="0"/>
              </a:spcBef>
            </a:pPr>
            <a:r>
              <a:rPr lang="en-GB" i="1" dirty="0" smtClean="0">
                <a:latin typeface="Calibri" charset="0"/>
              </a:rPr>
              <a:t>Image: </a:t>
            </a:r>
            <a:r>
              <a:rPr lang="en-GB" i="1" dirty="0" err="1" smtClean="0">
                <a:latin typeface="Calibri" charset="0"/>
              </a:rPr>
              <a:t>Roast_beef.jpg</a:t>
            </a:r>
            <a:r>
              <a:rPr lang="en-GB" i="1" dirty="0" smtClean="0">
                <a:latin typeface="Calibri" charset="0"/>
              </a:rPr>
              <a:t> (</a:t>
            </a:r>
            <a:r>
              <a:rPr lang="en-GB" i="1" u="sng" dirty="0" smtClean="0">
                <a:latin typeface="Calibri" charset="0"/>
                <a:hlinkClick r:id="rId3"/>
              </a:rPr>
              <a:t>http://de.wikipedia.org/wiki/Roastbeef</a:t>
            </a:r>
            <a:r>
              <a:rPr lang="en-GB" i="1" dirty="0" smtClean="0">
                <a:latin typeface="Calibri" charset="0"/>
              </a:rPr>
              <a:t>), </a:t>
            </a:r>
            <a:r>
              <a:rPr lang="en-GB" i="1" dirty="0" err="1" smtClean="0">
                <a:latin typeface="Calibri" charset="0"/>
              </a:rPr>
              <a:t>Cottage.jpg</a:t>
            </a:r>
            <a:r>
              <a:rPr lang="en-GB" i="1" dirty="0" smtClean="0">
                <a:latin typeface="Calibri" charset="0"/>
              </a:rPr>
              <a:t> (</a:t>
            </a:r>
            <a:r>
              <a:rPr lang="en-GB" i="1" u="sng" dirty="0" smtClean="0">
                <a:latin typeface="Calibri" charset="0"/>
                <a:hlinkClick r:id="rId4"/>
              </a:rPr>
              <a:t>https://www.flickr.com/photos/ivanlian/6848705935</a:t>
            </a:r>
            <a:r>
              <a:rPr lang="en-GB" i="1" dirty="0" smtClean="0">
                <a:latin typeface="Calibri" charset="0"/>
              </a:rPr>
              <a:t>)  </a:t>
            </a:r>
          </a:p>
          <a:p>
            <a:pPr>
              <a:spcBef>
                <a:spcPct val="0"/>
              </a:spcBef>
            </a:pPr>
            <a:r>
              <a:rPr lang="en-GB" i="1" dirty="0" smtClean="0">
                <a:latin typeface="Calibri" charset="0"/>
              </a:rPr>
              <a:t>Image: </a:t>
            </a:r>
            <a:r>
              <a:rPr lang="en-GB" i="1" dirty="0" err="1" smtClean="0">
                <a:latin typeface="Calibri" charset="0"/>
              </a:rPr>
              <a:t>Bread.jpg</a:t>
            </a:r>
            <a:r>
              <a:rPr lang="en-GB" i="1" dirty="0" smtClean="0">
                <a:latin typeface="Calibri" charset="0"/>
              </a:rPr>
              <a:t> (</a:t>
            </a:r>
            <a:r>
              <a:rPr lang="en-GB" i="1" u="sng" dirty="0" smtClean="0">
                <a:latin typeface="Calibri" charset="0"/>
                <a:hlinkClick r:id="rId5"/>
              </a:rPr>
              <a:t>http://www.freefoto.com/preview/09-03-2/Sliced-Loaf</a:t>
            </a:r>
            <a:r>
              <a:rPr lang="en-GB" i="1" dirty="0" smtClean="0">
                <a:latin typeface="Calibri" charset="0"/>
              </a:rPr>
              <a:t>) </a:t>
            </a:r>
          </a:p>
          <a:p>
            <a:pPr>
              <a:spcBef>
                <a:spcPct val="0"/>
              </a:spcBef>
            </a:pPr>
            <a:r>
              <a:rPr lang="en-GB" i="1" dirty="0" err="1" smtClean="0">
                <a:latin typeface="Calibri" charset="0"/>
              </a:rPr>
              <a:t>Pudding.jpg</a:t>
            </a:r>
            <a:r>
              <a:rPr lang="en-GB" i="1" dirty="0" smtClean="0">
                <a:latin typeface="Calibri" charset="0"/>
              </a:rPr>
              <a:t> (</a:t>
            </a:r>
            <a:r>
              <a:rPr lang="en-GB" i="1" u="sng" dirty="0" smtClean="0">
                <a:latin typeface="Calibri" charset="0"/>
                <a:hlinkClick r:id="rId6"/>
              </a:rPr>
              <a:t>http://en.wikipedia.org/wiki/Bread_and_butter_pudding</a:t>
            </a:r>
            <a:r>
              <a:rPr lang="en-GB" i="1" dirty="0" smtClean="0">
                <a:latin typeface="Calibri" charset="0"/>
              </a:rPr>
              <a:t>) </a:t>
            </a:r>
          </a:p>
          <a:p>
            <a:pPr>
              <a:spcBef>
                <a:spcPct val="0"/>
              </a:spcBef>
            </a:pPr>
            <a:endParaRPr lang="en-GB" dirty="0">
              <a:latin typeface="Calibri" charset="0"/>
            </a:endParaRPr>
          </a:p>
        </p:txBody>
      </p:sp>
      <p:sp>
        <p:nvSpPr>
          <p:cNvPr id="4" name="Slide Number Placeholder 3"/>
          <p:cNvSpPr>
            <a:spLocks noGrp="1"/>
          </p:cNvSpPr>
          <p:nvPr>
            <p:ph type="sldNum" sz="quarter" idx="10"/>
          </p:nvPr>
        </p:nvSpPr>
        <p:spPr/>
        <p:txBody>
          <a:bodyPr/>
          <a:lstStyle/>
          <a:p>
            <a:fld id="{9408AFF4-8DDC-564A-9E99-4B19448B7F50}" type="slidenum">
              <a:rPr lang="en-GB" smtClean="0"/>
              <a:pPr/>
              <a:t>12</a:t>
            </a:fld>
            <a:endParaRPr lang="en-GB"/>
          </a:p>
        </p:txBody>
      </p:sp>
    </p:spTree>
    <p:extLst>
      <p:ext uri="{BB962C8B-B14F-4D97-AF65-F5344CB8AC3E}">
        <p14:creationId xmlns:p14="http://schemas.microsoft.com/office/powerpoint/2010/main" val="4242400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lots of things you can do to reduce</a:t>
            </a:r>
            <a:r>
              <a:rPr lang="en-US" baseline="0" dirty="0" smtClean="0"/>
              <a:t> packaging waste at home too.</a:t>
            </a:r>
          </a:p>
          <a:p>
            <a:endParaRPr lang="en-US" baseline="0" dirty="0" smtClean="0"/>
          </a:p>
          <a:p>
            <a:r>
              <a:rPr lang="en-US" baseline="0" dirty="0" smtClean="0"/>
              <a:t>Looking at the pictures, can you guess what some of these solutions might be? </a:t>
            </a:r>
            <a:r>
              <a:rPr lang="en-US" i="1" baseline="0" dirty="0" smtClean="0"/>
              <a:t>[Ask students to raise their hands or shout out answers to what they think each of these pictures might represent]</a:t>
            </a:r>
          </a:p>
          <a:p>
            <a:endParaRPr lang="en-US" i="1" baseline="0" dirty="0" smtClean="0"/>
          </a:p>
          <a:p>
            <a:r>
              <a:rPr lang="en-US" i="1" baseline="0" dirty="0" smtClean="0"/>
              <a:t>From top left, clockwise:</a:t>
            </a:r>
          </a:p>
          <a:p>
            <a:endParaRPr lang="en-US" i="1" baseline="0" dirty="0" smtClean="0"/>
          </a:p>
          <a:p>
            <a:pPr marL="228600" indent="-228600">
              <a:buFont typeface="+mj-lt"/>
              <a:buAutoNum type="arabicPeriod"/>
            </a:pPr>
            <a:r>
              <a:rPr lang="en-US" b="0" i="0" baseline="0" dirty="0" smtClean="0"/>
              <a:t>How waste-free is your packed lunch? What could you change? </a:t>
            </a:r>
            <a:r>
              <a:rPr lang="en-US" i="1" baseline="0" dirty="0" smtClean="0"/>
              <a:t>[Discuss possible alternatives]</a:t>
            </a:r>
          </a:p>
          <a:p>
            <a:pPr marL="228600" indent="-228600">
              <a:buFont typeface="+mj-lt"/>
              <a:buAutoNum type="arabicPeriod"/>
            </a:pPr>
            <a:r>
              <a:rPr lang="en-US" i="0" baseline="0" dirty="0" smtClean="0"/>
              <a:t>Do you recycle as much packaging as possible? Do you know what your local council will collect? Or places nearby, where you can take hard-to-recycle items, like biscuit wrappers?</a:t>
            </a:r>
          </a:p>
          <a:p>
            <a:pPr marL="228600" indent="-228600">
              <a:buFont typeface="+mj-lt"/>
              <a:buAutoNum type="arabicPeriod"/>
            </a:pPr>
            <a:r>
              <a:rPr lang="en-US" i="0" baseline="0" dirty="0" smtClean="0"/>
              <a:t>Do you use reusable containers? They’re great for transporting leftovers and mean you can avoid using plastic wrap or foil.</a:t>
            </a:r>
          </a:p>
          <a:p>
            <a:pPr marL="228600" indent="-228600">
              <a:buFont typeface="+mj-lt"/>
              <a:buAutoNum type="arabicPeriod"/>
            </a:pPr>
            <a:r>
              <a:rPr lang="en-US" i="0" baseline="0" dirty="0" smtClean="0"/>
              <a:t>Think how many single-use items you have at home – can you think of ways of reducing this? For instance, instead of buying individually wrapped biscuits, could your family buy a big pack and use reusable containers to pack a couple for school? The same applies to cheese, breadsticks… pretty much most things you might bring into school!</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13</a:t>
            </a:fld>
            <a:endParaRPr lang="en-GB"/>
          </a:p>
        </p:txBody>
      </p:sp>
    </p:spTree>
    <p:extLst>
      <p:ext uri="{BB962C8B-B14F-4D97-AF65-F5344CB8AC3E}">
        <p14:creationId xmlns:p14="http://schemas.microsoft.com/office/powerpoint/2010/main" val="879567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Lots of organisations are also trying to tackle the problem</a:t>
            </a:r>
            <a:r>
              <a:rPr lang="en-GB" baseline="0" dirty="0" smtClean="0">
                <a:latin typeface="Calibri" charset="0"/>
              </a:rPr>
              <a:t> of food waste…</a:t>
            </a:r>
          </a:p>
          <a:p>
            <a:pPr>
              <a:spcBef>
                <a:spcPct val="0"/>
              </a:spcBef>
            </a:pPr>
            <a:endParaRPr lang="en-GB" baseline="0" dirty="0" smtClean="0">
              <a:latin typeface="Calibri" charset="0"/>
            </a:endParaRPr>
          </a:p>
          <a:p>
            <a:pPr>
              <a:spcBef>
                <a:spcPct val="0"/>
              </a:spcBef>
            </a:pPr>
            <a:r>
              <a:rPr lang="en-GB" dirty="0" smtClean="0">
                <a:latin typeface="Calibri" charset="0"/>
              </a:rPr>
              <a:t>[</a:t>
            </a:r>
            <a:r>
              <a:rPr lang="en-GB" i="1" dirty="0" smtClean="0">
                <a:latin typeface="Calibri" charset="0"/>
              </a:rPr>
              <a:t>Point</a:t>
            </a:r>
            <a:r>
              <a:rPr lang="en-GB" i="1" baseline="0" dirty="0" smtClean="0">
                <a:latin typeface="Calibri" charset="0"/>
              </a:rPr>
              <a:t> to the picture on the left</a:t>
            </a:r>
            <a:r>
              <a:rPr lang="en-GB" baseline="0" dirty="0" smtClean="0">
                <a:latin typeface="Calibri" charset="0"/>
              </a:rPr>
              <a:t>] The charity </a:t>
            </a:r>
            <a:r>
              <a:rPr lang="en-GB" dirty="0" smtClean="0">
                <a:latin typeface="Calibri" charset="0"/>
              </a:rPr>
              <a:t>Feedback has a campaign</a:t>
            </a:r>
            <a:r>
              <a:rPr lang="en-GB" baseline="0" dirty="0" smtClean="0">
                <a:latin typeface="Calibri" charset="0"/>
              </a:rPr>
              <a:t> called </a:t>
            </a:r>
            <a:r>
              <a:rPr lang="en-GB" dirty="0" smtClean="0">
                <a:latin typeface="Calibri" charset="0"/>
              </a:rPr>
              <a:t>The Pig Idea to try and lift the EU ban on feeding catering wast</a:t>
            </a:r>
            <a:r>
              <a:rPr lang="en-GB" baseline="0" dirty="0" smtClean="0">
                <a:latin typeface="Calibri" charset="0"/>
              </a:rPr>
              <a:t>e (otherwise known as ‘</a:t>
            </a:r>
            <a:r>
              <a:rPr lang="en-GB" dirty="0" smtClean="0">
                <a:latin typeface="Calibri" charset="0"/>
              </a:rPr>
              <a:t>swill’) to pigs. For thousands of years pigs have been mankind’s perfect partner: they consume waste and convert it back into food, (i.e. pork). But</a:t>
            </a:r>
            <a:r>
              <a:rPr lang="en-GB" baseline="0" dirty="0" smtClean="0">
                <a:latin typeface="Calibri" charset="0"/>
              </a:rPr>
              <a:t> f</a:t>
            </a:r>
            <a:r>
              <a:rPr lang="en-GB" dirty="0" smtClean="0">
                <a:latin typeface="Calibri" charset="0"/>
              </a:rPr>
              <a:t>ollowing the outbreak of Foot and Mouth and its devastating consequences on British farming in 2001, the government introduced a ban on feeding catering waste to pigs. </a:t>
            </a:r>
          </a:p>
          <a:p>
            <a:pPr>
              <a:spcBef>
                <a:spcPct val="0"/>
              </a:spcBef>
            </a:pPr>
            <a:endParaRPr lang="en-GB" dirty="0" smtClean="0">
              <a:latin typeface="Calibri" charset="0"/>
            </a:endParaRPr>
          </a:p>
          <a:p>
            <a:pPr>
              <a:spcBef>
                <a:spcPct val="0"/>
              </a:spcBef>
            </a:pPr>
            <a:r>
              <a:rPr lang="en-GB" dirty="0" smtClean="0">
                <a:latin typeface="Calibri" charset="0"/>
              </a:rPr>
              <a:t>[</a:t>
            </a:r>
            <a:r>
              <a:rPr lang="en-GB" i="1" dirty="0" smtClean="0">
                <a:latin typeface="Calibri" charset="0"/>
              </a:rPr>
              <a:t>Point</a:t>
            </a:r>
            <a:r>
              <a:rPr lang="en-GB" i="1" baseline="0" dirty="0" smtClean="0">
                <a:latin typeface="Calibri" charset="0"/>
              </a:rPr>
              <a:t> to the picture on the right</a:t>
            </a:r>
            <a:r>
              <a:rPr lang="en-GB" baseline="0" dirty="0" smtClean="0">
                <a:latin typeface="Calibri" charset="0"/>
              </a:rPr>
              <a:t>] </a:t>
            </a:r>
            <a:r>
              <a:rPr lang="en-GB" dirty="0" smtClean="0">
                <a:latin typeface="Calibri" charset="0"/>
              </a:rPr>
              <a:t>Have you heard of gleaning? It’s the collecting and distributing of fruit</a:t>
            </a:r>
            <a:r>
              <a:rPr lang="en-GB" baseline="0" dirty="0" smtClean="0">
                <a:latin typeface="Calibri" charset="0"/>
              </a:rPr>
              <a:t> and vegetables that would otherwise be unpicked and left to rot (farmers might have had an over-supply for example). </a:t>
            </a:r>
            <a:r>
              <a:rPr lang="en-GB" dirty="0" smtClean="0">
                <a:latin typeface="Calibri" charset="0"/>
              </a:rPr>
              <a:t>Gleaning Networks coordinate volunteers, farmers and food redistribution charities to collect up these unwanted</a:t>
            </a:r>
            <a:r>
              <a:rPr lang="en-GB" baseline="0" dirty="0" smtClean="0">
                <a:latin typeface="Calibri" charset="0"/>
              </a:rPr>
              <a:t> </a:t>
            </a:r>
            <a:r>
              <a:rPr lang="en-GB" dirty="0" smtClean="0">
                <a:latin typeface="Calibri" charset="0"/>
              </a:rPr>
              <a:t>fruit and vegetables, and redistribute</a:t>
            </a:r>
            <a:r>
              <a:rPr lang="en-GB" baseline="0" dirty="0" smtClean="0">
                <a:latin typeface="Calibri" charset="0"/>
              </a:rPr>
              <a:t> them</a:t>
            </a:r>
            <a:r>
              <a:rPr lang="en-GB" dirty="0" smtClean="0">
                <a:latin typeface="Calibri" charset="0"/>
              </a:rPr>
              <a:t> to people who are hungry.</a:t>
            </a:r>
          </a:p>
          <a:p>
            <a:pPr>
              <a:spcBef>
                <a:spcPct val="0"/>
              </a:spcBef>
            </a:pPr>
            <a:endParaRPr lang="en-GB" dirty="0" smtClean="0">
              <a:latin typeface="Calibri" charset="0"/>
            </a:endParaRPr>
          </a:p>
          <a:p>
            <a:pPr>
              <a:spcBef>
                <a:spcPct val="0"/>
              </a:spcBef>
            </a:pPr>
            <a:endParaRPr lang="en-GB"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14</a:t>
            </a:fld>
            <a:endParaRPr lang="en-GB"/>
          </a:p>
        </p:txBody>
      </p:sp>
    </p:spTree>
    <p:extLst>
      <p:ext uri="{BB962C8B-B14F-4D97-AF65-F5344CB8AC3E}">
        <p14:creationId xmlns:p14="http://schemas.microsoft.com/office/powerpoint/2010/main" val="502650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Arial" charset="0"/>
              <a:buNone/>
              <a:tabLst/>
              <a:defRPr/>
            </a:pPr>
            <a:r>
              <a:rPr lang="en-GB" sz="1200" dirty="0" smtClean="0">
                <a:latin typeface="Calibri" charset="0"/>
              </a:rPr>
              <a:t>Restaurants</a:t>
            </a:r>
            <a:r>
              <a:rPr lang="en-GB" sz="1200" baseline="0" dirty="0" smtClean="0">
                <a:latin typeface="Calibri" charset="0"/>
              </a:rPr>
              <a:t> and cafes are also joining in…</a:t>
            </a:r>
          </a:p>
          <a:p>
            <a:pPr marL="0" marR="0" indent="0" algn="l" defTabSz="914400" rtl="0" eaLnBrk="1" fontAlgn="auto" latinLnBrk="0" hangingPunct="1">
              <a:lnSpc>
                <a:spcPct val="100000"/>
              </a:lnSpc>
              <a:spcBef>
                <a:spcPts val="0"/>
              </a:spcBef>
              <a:spcAft>
                <a:spcPts val="0"/>
              </a:spcAft>
              <a:buClrTx/>
              <a:buSzTx/>
              <a:buFont typeface="Arial" charset="0"/>
              <a:buNone/>
              <a:tabLst/>
              <a:defRPr/>
            </a:pPr>
            <a:endParaRPr lang="en-GB" sz="1200" baseline="0" dirty="0" smtClean="0">
              <a:latin typeface="Calibri" charset="0"/>
            </a:endParaRPr>
          </a:p>
          <a:p>
            <a:pPr marL="0" marR="0" indent="0" algn="l" defTabSz="914400" rtl="0" eaLnBrk="1" fontAlgn="auto" latinLnBrk="0" hangingPunct="1">
              <a:lnSpc>
                <a:spcPct val="100000"/>
              </a:lnSpc>
              <a:spcBef>
                <a:spcPts val="0"/>
              </a:spcBef>
              <a:spcAft>
                <a:spcPts val="0"/>
              </a:spcAft>
              <a:buClrTx/>
              <a:buSzTx/>
              <a:buFont typeface="Arial" charset="0"/>
              <a:buNone/>
              <a:tabLst/>
              <a:defRPr/>
            </a:pPr>
            <a:r>
              <a:rPr lang="en-GB" sz="1200" b="1" baseline="0" dirty="0" smtClean="0">
                <a:latin typeface="Calibri" charset="0"/>
              </a:rPr>
              <a:t>Silo</a:t>
            </a:r>
            <a:r>
              <a:rPr lang="en-GB" sz="1200" baseline="0" dirty="0" smtClean="0">
                <a:latin typeface="Calibri" charset="0"/>
              </a:rPr>
              <a:t> [pictured] is a restaurant in Brighton that doesn’t produce any waste; the furniture is upcycled, food is used in its entirety and any leftovers are fed into the aerobic digester.</a:t>
            </a:r>
          </a:p>
          <a:p>
            <a:pPr marL="0" marR="0" indent="0" algn="l" defTabSz="914400" rtl="0" eaLnBrk="1" fontAlgn="auto" latinLnBrk="0" hangingPunct="1">
              <a:lnSpc>
                <a:spcPct val="100000"/>
              </a:lnSpc>
              <a:spcBef>
                <a:spcPts val="0"/>
              </a:spcBef>
              <a:spcAft>
                <a:spcPts val="0"/>
              </a:spcAft>
              <a:buClrTx/>
              <a:buSzTx/>
              <a:buFont typeface="Arial" charset="0"/>
              <a:buNone/>
              <a:tabLst/>
              <a:defRPr/>
            </a:pPr>
            <a:endParaRPr lang="en-GB" sz="1200" dirty="0" smtClean="0">
              <a:latin typeface="Calibri" charset="0"/>
            </a:endParaRPr>
          </a:p>
          <a:p>
            <a:pPr marL="0" marR="0" indent="0" algn="l" defTabSz="914400" rtl="0" eaLnBrk="1" fontAlgn="auto" latinLnBrk="0" hangingPunct="1">
              <a:lnSpc>
                <a:spcPct val="100000"/>
              </a:lnSpc>
              <a:spcBef>
                <a:spcPts val="0"/>
              </a:spcBef>
              <a:spcAft>
                <a:spcPts val="0"/>
              </a:spcAft>
              <a:buClrTx/>
              <a:buSzTx/>
              <a:buFont typeface="Arial" charset="0"/>
              <a:buNone/>
              <a:tabLst/>
              <a:defRPr/>
            </a:pPr>
            <a:r>
              <a:rPr lang="en-GB" sz="1200" dirty="0" smtClean="0">
                <a:latin typeface="Calibri" charset="0"/>
              </a:rPr>
              <a:t>Similarly, in Leeds, a restaurant called the </a:t>
            </a:r>
            <a:r>
              <a:rPr lang="en-GB" sz="1200" b="1" dirty="0" smtClean="0">
                <a:latin typeface="Calibri" charset="0"/>
              </a:rPr>
              <a:t>Real </a:t>
            </a:r>
            <a:r>
              <a:rPr lang="en-GB" sz="1200" b="1" dirty="0" err="1" smtClean="0">
                <a:latin typeface="Calibri" charset="0"/>
              </a:rPr>
              <a:t>Junkfood</a:t>
            </a:r>
            <a:r>
              <a:rPr lang="en-GB" sz="1200" b="1" dirty="0" smtClean="0">
                <a:latin typeface="Calibri" charset="0"/>
              </a:rPr>
              <a:t> Project </a:t>
            </a:r>
            <a:r>
              <a:rPr lang="en-GB" sz="1200" dirty="0" smtClean="0">
                <a:latin typeface="Calibri" charset="0"/>
              </a:rPr>
              <a:t>only serves meals created from food that’s going to be thrown away.</a:t>
            </a:r>
          </a:p>
          <a:p>
            <a:pPr marL="0" marR="0" indent="0" algn="l" defTabSz="914400" rtl="0" eaLnBrk="1" fontAlgn="auto" latinLnBrk="0" hangingPunct="1">
              <a:lnSpc>
                <a:spcPct val="100000"/>
              </a:lnSpc>
              <a:spcBef>
                <a:spcPts val="0"/>
              </a:spcBef>
              <a:spcAft>
                <a:spcPts val="0"/>
              </a:spcAft>
              <a:buClrTx/>
              <a:buSzTx/>
              <a:buFont typeface="Arial" charset="0"/>
              <a:buNone/>
              <a:tabLst/>
              <a:defRPr/>
            </a:pPr>
            <a:endParaRPr lang="en-GB" sz="1200" dirty="0" smtClean="0">
              <a:latin typeface="Calibri" charset="0"/>
            </a:endParaRPr>
          </a:p>
          <a:p>
            <a:pPr marL="0" marR="0" indent="0" algn="l" defTabSz="914400" rtl="0" eaLnBrk="1" fontAlgn="auto" latinLnBrk="0" hangingPunct="1">
              <a:lnSpc>
                <a:spcPct val="100000"/>
              </a:lnSpc>
              <a:spcBef>
                <a:spcPts val="0"/>
              </a:spcBef>
              <a:spcAft>
                <a:spcPts val="0"/>
              </a:spcAft>
              <a:buClrTx/>
              <a:buSzTx/>
              <a:buFont typeface="Arial" charset="0"/>
              <a:buNone/>
              <a:tabLst/>
              <a:defRPr/>
            </a:pPr>
            <a:endParaRPr lang="en-GB" sz="1200" dirty="0" smtClean="0">
              <a:latin typeface="Calibri" charset="0"/>
            </a:endParaRPr>
          </a:p>
        </p:txBody>
      </p:sp>
      <p:sp>
        <p:nvSpPr>
          <p:cNvPr id="4" name="Slide Number Placeholder 3"/>
          <p:cNvSpPr>
            <a:spLocks noGrp="1"/>
          </p:cNvSpPr>
          <p:nvPr>
            <p:ph type="sldNum" sz="quarter" idx="10"/>
          </p:nvPr>
        </p:nvSpPr>
        <p:spPr/>
        <p:txBody>
          <a:bodyPr/>
          <a:lstStyle/>
          <a:p>
            <a:fld id="{9408AFF4-8DDC-564A-9E99-4B19448B7F50}" type="slidenum">
              <a:rPr lang="en-GB" smtClean="0"/>
              <a:pPr/>
              <a:t>15</a:t>
            </a:fld>
            <a:endParaRPr lang="en-GB"/>
          </a:p>
        </p:txBody>
      </p:sp>
    </p:spTree>
    <p:extLst>
      <p:ext uri="{BB962C8B-B14F-4D97-AF65-F5344CB8AC3E}">
        <p14:creationId xmlns:p14="http://schemas.microsoft.com/office/powerpoint/2010/main" val="1192807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Companies and charities are also trying to address the problem of food packaging…</a:t>
            </a:r>
          </a:p>
          <a:p>
            <a:pPr>
              <a:spcBef>
                <a:spcPct val="0"/>
              </a:spcBef>
            </a:pPr>
            <a:endParaRPr lang="en-GB" baseline="0" dirty="0" smtClean="0">
              <a:latin typeface="Calibri" charset="0"/>
            </a:endParaRPr>
          </a:p>
          <a:p>
            <a:pPr>
              <a:spcBef>
                <a:spcPct val="0"/>
              </a:spcBef>
            </a:pPr>
            <a:r>
              <a:rPr lang="en-GB" i="1" baseline="0" dirty="0" smtClean="0">
                <a:latin typeface="Calibri" charset="0"/>
              </a:rPr>
              <a:t>[Point to the picture on the left] </a:t>
            </a:r>
            <a:r>
              <a:rPr lang="en-GB" baseline="0" dirty="0" smtClean="0">
                <a:latin typeface="Calibri" charset="0"/>
              </a:rPr>
              <a:t>Who’s heard of the supermarkets </a:t>
            </a:r>
            <a:r>
              <a:rPr lang="en-GB" baseline="0" dirty="0" err="1" smtClean="0">
                <a:latin typeface="Calibri" charset="0"/>
              </a:rPr>
              <a:t>Morrisons</a:t>
            </a:r>
            <a:r>
              <a:rPr lang="en-GB" baseline="0" dirty="0" smtClean="0">
                <a:latin typeface="Calibri" charset="0"/>
              </a:rPr>
              <a:t> or Coop? </a:t>
            </a:r>
            <a:r>
              <a:rPr lang="en-GB" i="1" baseline="0" dirty="0" smtClean="0">
                <a:latin typeface="Calibri" charset="0"/>
              </a:rPr>
              <a:t>[Ask for a show of hands]</a:t>
            </a:r>
            <a:endParaRPr lang="en-GB" baseline="0" dirty="0" smtClean="0">
              <a:latin typeface="Calibri" charset="0"/>
            </a:endParaRPr>
          </a:p>
          <a:p>
            <a:pPr>
              <a:spcBef>
                <a:spcPct val="0"/>
              </a:spcBef>
            </a:pPr>
            <a:endParaRPr lang="en-GB" baseline="0" dirty="0" smtClean="0">
              <a:latin typeface="Calibri" charset="0"/>
            </a:endParaRPr>
          </a:p>
          <a:p>
            <a:pPr>
              <a:spcBef>
                <a:spcPct val="0"/>
              </a:spcBef>
            </a:pPr>
            <a:r>
              <a:rPr lang="en-GB" baseline="0" dirty="0" smtClean="0">
                <a:latin typeface="Calibri" charset="0"/>
              </a:rPr>
              <a:t>Did you know that </a:t>
            </a:r>
            <a:r>
              <a:rPr lang="en-GB" baseline="0" dirty="0" err="1" smtClean="0">
                <a:latin typeface="Calibri" charset="0"/>
              </a:rPr>
              <a:t>Morrisons</a:t>
            </a:r>
            <a:r>
              <a:rPr lang="en-GB" baseline="0" dirty="0" smtClean="0">
                <a:latin typeface="Calibri" charset="0"/>
              </a:rPr>
              <a:t> gives away all its unsold food at the end of each day to food charities?</a:t>
            </a:r>
            <a:r>
              <a:rPr lang="en-GB" baseline="30000" dirty="0" smtClean="0">
                <a:latin typeface="Calibri" charset="0"/>
              </a:rPr>
              <a:t>6</a:t>
            </a:r>
          </a:p>
          <a:p>
            <a:pPr>
              <a:spcBef>
                <a:spcPct val="0"/>
              </a:spcBef>
            </a:pPr>
            <a:endParaRPr lang="en-GB" baseline="0" dirty="0" smtClean="0">
              <a:latin typeface="Calibri" charset="0"/>
            </a:endParaRPr>
          </a:p>
          <a:p>
            <a:pPr>
              <a:spcBef>
                <a:spcPct val="0"/>
              </a:spcBef>
            </a:pPr>
            <a:r>
              <a:rPr lang="en-GB" baseline="0" dirty="0" smtClean="0">
                <a:latin typeface="Calibri" charset="0"/>
              </a:rPr>
              <a:t>In its East of England branches, Coop sells dried and tinned food past its best before date for an extra month, for only 10p a item</a:t>
            </a:r>
            <a:r>
              <a:rPr lang="en-GB" baseline="30000" dirty="0" smtClean="0">
                <a:latin typeface="Calibri" charset="0"/>
              </a:rPr>
              <a:t>7</a:t>
            </a:r>
            <a:r>
              <a:rPr lang="en-GB" baseline="0" dirty="0" smtClean="0">
                <a:latin typeface="Calibri" charset="0"/>
              </a:rPr>
              <a:t>.</a:t>
            </a:r>
          </a:p>
          <a:p>
            <a:pPr>
              <a:spcBef>
                <a:spcPct val="0"/>
              </a:spcBef>
            </a:pPr>
            <a:endParaRPr lang="en-GB" baseline="0" dirty="0" smtClean="0">
              <a:latin typeface="Calibri" charset="0"/>
            </a:endParaRPr>
          </a:p>
          <a:p>
            <a:pPr>
              <a:spcBef>
                <a:spcPct val="0"/>
              </a:spcBef>
            </a:pPr>
            <a:r>
              <a:rPr lang="en-GB" baseline="0" dirty="0" smtClean="0">
                <a:latin typeface="Calibri" charset="0"/>
              </a:rPr>
              <a:t>And in Cornwall, a supermarket selling products nearing their sell-by date or that have been rejected by supermarkets (because the packaging might be damaged, for example) for 25p each is opening more branches, after it proved so popular with shoppers</a:t>
            </a:r>
            <a:r>
              <a:rPr lang="en-GB" baseline="30000" dirty="0" smtClean="0">
                <a:latin typeface="Calibri" charset="0"/>
              </a:rPr>
              <a:t>8</a:t>
            </a:r>
            <a:r>
              <a:rPr lang="en-GB" baseline="0" dirty="0" smtClean="0">
                <a:latin typeface="Calibri" charset="0"/>
              </a:rPr>
              <a:t>!</a:t>
            </a:r>
          </a:p>
          <a:p>
            <a:pPr>
              <a:spcBef>
                <a:spcPct val="0"/>
              </a:spcBef>
            </a:pPr>
            <a:endParaRPr lang="en-GB" baseline="0" dirty="0" smtClean="0">
              <a:latin typeface="Calibri" charset="0"/>
            </a:endParaRPr>
          </a:p>
          <a:p>
            <a:pPr>
              <a:spcBef>
                <a:spcPct val="0"/>
              </a:spcBef>
            </a:pPr>
            <a:r>
              <a:rPr lang="en-GB" i="1" baseline="0" dirty="0" smtClean="0">
                <a:latin typeface="Calibri" charset="0"/>
              </a:rPr>
              <a:t>[Point to the picture on the right] </a:t>
            </a:r>
            <a:r>
              <a:rPr lang="en-GB" baseline="0" dirty="0" smtClean="0">
                <a:latin typeface="Calibri" charset="0"/>
              </a:rPr>
              <a:t>Charities such as </a:t>
            </a:r>
            <a:r>
              <a:rPr lang="en-GB" baseline="0" dirty="0" err="1" smtClean="0">
                <a:latin typeface="Calibri" charset="0"/>
              </a:rPr>
              <a:t>FareShare</a:t>
            </a:r>
            <a:r>
              <a:rPr lang="en-GB" baseline="0" dirty="0" smtClean="0">
                <a:latin typeface="Calibri" charset="0"/>
              </a:rPr>
              <a:t> </a:t>
            </a:r>
            <a:r>
              <a:rPr lang="en-GB" sz="1200" kern="1200" dirty="0" smtClean="0">
                <a:solidFill>
                  <a:schemeClr val="tx1"/>
                </a:solidFill>
                <a:effectLst/>
                <a:latin typeface="+mn-lt"/>
                <a:ea typeface="+mn-ea"/>
                <a:cs typeface="+mn-cs"/>
              </a:rPr>
              <a:t>take unused food from manufacturers and supermarkets and give it to foodbanks and people who need it most. In 2016, </a:t>
            </a:r>
            <a:r>
              <a:rPr lang="en-GB" sz="1200" kern="1200" dirty="0" err="1" smtClean="0">
                <a:solidFill>
                  <a:schemeClr val="tx1"/>
                </a:solidFill>
                <a:effectLst/>
                <a:latin typeface="+mn-lt"/>
                <a:ea typeface="+mn-ea"/>
                <a:cs typeface="+mn-cs"/>
              </a:rPr>
              <a:t>FareShare</a:t>
            </a:r>
            <a:r>
              <a:rPr lang="en-GB" sz="1200" kern="1200" dirty="0" smtClean="0">
                <a:solidFill>
                  <a:schemeClr val="tx1"/>
                </a:solidFill>
                <a:effectLst/>
                <a:latin typeface="+mn-lt"/>
                <a:ea typeface="+mn-ea"/>
                <a:cs typeface="+mn-cs"/>
              </a:rPr>
              <a:t> redistributed the equivalent of 28.6 million meals for hungry people</a:t>
            </a:r>
            <a:r>
              <a:rPr lang="en-GB" sz="1200" kern="1200" baseline="30000" dirty="0" smtClean="0">
                <a:solidFill>
                  <a:schemeClr val="tx1"/>
                </a:solidFill>
                <a:effectLst/>
                <a:latin typeface="+mn-lt"/>
                <a:ea typeface="+mn-ea"/>
                <a:cs typeface="+mn-cs"/>
              </a:rPr>
              <a:t>9</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GB" sz="1200" i="0" kern="1200" baseline="0" dirty="0" smtClean="0">
              <a:solidFill>
                <a:schemeClr val="tx1"/>
              </a:solidFill>
              <a:effectLst/>
              <a:latin typeface="+mn-lt"/>
              <a:ea typeface="+mn-ea"/>
              <a:cs typeface="+mn-cs"/>
            </a:endParaRPr>
          </a:p>
          <a:p>
            <a:r>
              <a:rPr lang="en-GB" i="1" baseline="0" dirty="0" smtClean="0">
                <a:latin typeface="Calibri" charset="0"/>
              </a:rPr>
              <a:t>Sources:</a:t>
            </a:r>
          </a:p>
          <a:p>
            <a:r>
              <a:rPr lang="en-GB" i="0" baseline="30000" dirty="0" smtClean="0">
                <a:latin typeface="Calibri" charset="0"/>
              </a:rPr>
              <a:t>6 </a:t>
            </a:r>
            <a:r>
              <a:rPr lang="en-GB" i="0" baseline="0" dirty="0" smtClean="0">
                <a:latin typeface="Calibri" charset="0"/>
              </a:rPr>
              <a:t>http://</a:t>
            </a:r>
            <a:r>
              <a:rPr lang="en-GB" i="0" baseline="0" dirty="0" err="1" smtClean="0">
                <a:latin typeface="Calibri" charset="0"/>
              </a:rPr>
              <a:t>www.telegraph.co.uk</a:t>
            </a:r>
            <a:r>
              <a:rPr lang="en-GB" i="0" baseline="0" dirty="0" smtClean="0">
                <a:latin typeface="Calibri" charset="0"/>
              </a:rPr>
              <a:t>/news/</a:t>
            </a:r>
            <a:r>
              <a:rPr lang="en-GB" i="0" baseline="0" dirty="0" err="1" smtClean="0">
                <a:latin typeface="Calibri" charset="0"/>
              </a:rPr>
              <a:t>uknews</a:t>
            </a:r>
            <a:r>
              <a:rPr lang="en-GB" i="0" baseline="0" dirty="0" smtClean="0">
                <a:latin typeface="Calibri" charset="0"/>
              </a:rPr>
              <a:t>/11968491/</a:t>
            </a:r>
            <a:r>
              <a:rPr lang="en-GB" i="0" baseline="0" dirty="0" err="1" smtClean="0">
                <a:latin typeface="Calibri" charset="0"/>
              </a:rPr>
              <a:t>Morrisons</a:t>
            </a:r>
            <a:r>
              <a:rPr lang="en-GB" i="0" baseline="0" dirty="0" smtClean="0">
                <a:latin typeface="Calibri" charset="0"/>
              </a:rPr>
              <a:t>-to-donate-all-unwanted-food-to-</a:t>
            </a:r>
            <a:r>
              <a:rPr lang="en-GB" i="0" baseline="0" dirty="0" err="1" smtClean="0">
                <a:latin typeface="Calibri" charset="0"/>
              </a:rPr>
              <a:t>charity.html</a:t>
            </a:r>
            <a:endParaRPr lang="en-GB" i="0" baseline="0" dirty="0" smtClean="0">
              <a:latin typeface="Calibri" charset="0"/>
            </a:endParaRPr>
          </a:p>
          <a:p>
            <a:pPr>
              <a:spcBef>
                <a:spcPct val="0"/>
              </a:spcBef>
            </a:pPr>
            <a:r>
              <a:rPr lang="en-GB" i="0" baseline="30000" dirty="0" smtClean="0">
                <a:latin typeface="Calibri" charset="0"/>
              </a:rPr>
              <a:t>7 </a:t>
            </a:r>
            <a:r>
              <a:rPr lang="en-GB" i="0" baseline="0" dirty="0" smtClean="0">
                <a:latin typeface="Calibri" charset="0"/>
              </a:rPr>
              <a:t>https://</a:t>
            </a:r>
            <a:r>
              <a:rPr lang="en-GB" i="0" baseline="0" dirty="0" err="1" smtClean="0">
                <a:latin typeface="Calibri" charset="0"/>
              </a:rPr>
              <a:t>www.theguardian.com</a:t>
            </a:r>
            <a:r>
              <a:rPr lang="en-GB" i="0" baseline="0" dirty="0" smtClean="0">
                <a:latin typeface="Calibri" charset="0"/>
              </a:rPr>
              <a:t>/environment/2017/</a:t>
            </a:r>
            <a:r>
              <a:rPr lang="en-GB" i="0" baseline="0" dirty="0" err="1" smtClean="0">
                <a:latin typeface="Calibri" charset="0"/>
              </a:rPr>
              <a:t>dec</a:t>
            </a:r>
            <a:r>
              <a:rPr lang="en-GB" i="0" baseline="0" dirty="0" smtClean="0">
                <a:latin typeface="Calibri" charset="0"/>
              </a:rPr>
              <a:t>/04/retailer-to-sell-food-past-its-best-before-date-in-bid-to-cut-waste</a:t>
            </a:r>
          </a:p>
          <a:p>
            <a:pPr>
              <a:spcBef>
                <a:spcPct val="0"/>
              </a:spcBef>
            </a:pPr>
            <a:r>
              <a:rPr lang="en-GB" i="0" baseline="30000" dirty="0" smtClean="0">
                <a:latin typeface="Calibri" charset="0"/>
              </a:rPr>
              <a:t>8 </a:t>
            </a:r>
            <a:r>
              <a:rPr lang="en-GB" i="0" baseline="0" dirty="0" smtClean="0">
                <a:latin typeface="Calibri" charset="0"/>
              </a:rPr>
              <a:t>http://</a:t>
            </a:r>
            <a:r>
              <a:rPr lang="en-GB" i="0" baseline="0" dirty="0" err="1" smtClean="0">
                <a:latin typeface="Calibri" charset="0"/>
              </a:rPr>
              <a:t>www.telegraph.co.uk</a:t>
            </a:r>
            <a:r>
              <a:rPr lang="en-GB" i="0" baseline="0" dirty="0" smtClean="0">
                <a:latin typeface="Calibri" charset="0"/>
              </a:rPr>
              <a:t>/finance/</a:t>
            </a:r>
            <a:r>
              <a:rPr lang="en-GB" i="0" baseline="0" dirty="0" err="1" smtClean="0">
                <a:latin typeface="Calibri" charset="0"/>
              </a:rPr>
              <a:t>newsbysector</a:t>
            </a:r>
            <a:r>
              <a:rPr lang="en-GB" i="0" baseline="0" dirty="0" smtClean="0">
                <a:latin typeface="Calibri" charset="0"/>
              </a:rPr>
              <a:t>/</a:t>
            </a:r>
            <a:r>
              <a:rPr lang="en-GB" i="0" baseline="0" dirty="0" err="1" smtClean="0">
                <a:latin typeface="Calibri" charset="0"/>
              </a:rPr>
              <a:t>retailandconsumer</a:t>
            </a:r>
            <a:r>
              <a:rPr lang="en-GB" i="0" baseline="0" dirty="0" smtClean="0">
                <a:latin typeface="Calibri" charset="0"/>
              </a:rPr>
              <a:t>/11956452/Bargain-Brand-Food-Outlet-Social-supermarket-for-25p-tackles-food-crisis.html</a:t>
            </a:r>
          </a:p>
          <a:p>
            <a:pPr>
              <a:spcBef>
                <a:spcPct val="0"/>
              </a:spcBef>
            </a:pPr>
            <a:r>
              <a:rPr lang="en-GB" i="0" baseline="30000" dirty="0" smtClean="0">
                <a:latin typeface="Calibri" charset="0"/>
              </a:rPr>
              <a:t>9</a:t>
            </a:r>
            <a:r>
              <a:rPr lang="en-GB" i="0" baseline="0" dirty="0" smtClean="0">
                <a:latin typeface="Calibri" charset="0"/>
              </a:rPr>
              <a:t> </a:t>
            </a:r>
            <a:r>
              <a:rPr lang="en-GB" sz="1200" i="0" u="sng" kern="1200" dirty="0" smtClean="0">
                <a:solidFill>
                  <a:schemeClr val="tx1"/>
                </a:solidFill>
                <a:effectLst/>
                <a:latin typeface="+mn-lt"/>
                <a:ea typeface="+mn-ea"/>
                <a:cs typeface="+mn-cs"/>
                <a:hlinkClick r:id="rId3"/>
              </a:rPr>
              <a:t>http://fareshare.org.uk/wp-content/uploads/2017/10/MEDIA-PACK-FareShare-Media-Information-2017.pdf</a:t>
            </a:r>
            <a:r>
              <a:rPr lang="en-US" i="0" dirty="0" smtClean="0">
                <a:effectLst/>
              </a:rPr>
              <a:t> </a:t>
            </a:r>
            <a:endParaRPr lang="en-GB" i="0" baseline="0" dirty="0" smtClean="0">
              <a:latin typeface="Calibri" charset="0"/>
            </a:endParaRPr>
          </a:p>
          <a:p>
            <a:pPr>
              <a:spcBef>
                <a:spcPct val="0"/>
              </a:spcBef>
            </a:pPr>
            <a:endParaRPr lang="en-GB" i="1" baseline="0" dirty="0" smtClean="0">
              <a:latin typeface="Calibri" charset="0"/>
            </a:endParaRPr>
          </a:p>
          <a:p>
            <a:pPr>
              <a:spcBef>
                <a:spcPct val="0"/>
              </a:spcBef>
            </a:pPr>
            <a:endParaRPr lang="en-GB" baseline="0"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16</a:t>
            </a:fld>
            <a:endParaRPr lang="en-GB"/>
          </a:p>
        </p:txBody>
      </p:sp>
    </p:spTree>
    <p:extLst>
      <p:ext uri="{BB962C8B-B14F-4D97-AF65-F5344CB8AC3E}">
        <p14:creationId xmlns:p14="http://schemas.microsoft.com/office/powerpoint/2010/main" val="1633350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a:t>
            </a:r>
            <a:r>
              <a:rPr lang="en-US" baseline="0" dirty="0" smtClean="0"/>
              <a:t> some manufacturers have come up with new, more environmentally-friendly types of packaging.</a:t>
            </a:r>
          </a:p>
          <a:p>
            <a:endParaRPr lang="en-US" baseline="0" dirty="0" smtClean="0"/>
          </a:p>
          <a:p>
            <a:r>
              <a:rPr lang="en-US" i="1" baseline="0" dirty="0" smtClean="0"/>
              <a:t>[Point to the image on the left] </a:t>
            </a:r>
            <a:r>
              <a:rPr lang="en-US" baseline="0" dirty="0" smtClean="0"/>
              <a:t>Would you ‘drink’ this edible water bottle? It’s made of natural plant and seaweed materials</a:t>
            </a:r>
            <a:r>
              <a:rPr lang="en-US" baseline="30000" dirty="0" smtClean="0"/>
              <a:t>10</a:t>
            </a:r>
            <a:r>
              <a:rPr lang="en-US" baseline="0" dirty="0" smtClean="0"/>
              <a:t>.</a:t>
            </a:r>
          </a:p>
          <a:p>
            <a:endParaRPr lang="en-US" baseline="0" dirty="0" smtClean="0"/>
          </a:p>
          <a:p>
            <a:r>
              <a:rPr lang="en-US" i="1" baseline="0" dirty="0" smtClean="0"/>
              <a:t>[Point to the image on the right] </a:t>
            </a:r>
            <a:r>
              <a:rPr lang="en-US" baseline="0" dirty="0" smtClean="0"/>
              <a:t>Compostable packaging is also a new innovation. It looks like the traditional plastic bags you use for carrying loose fruit or veg you pick up at the supermarket, but these non-plastic bags can be put on the compost heap, as they break down naturally (plastic doesn’t).</a:t>
            </a:r>
          </a:p>
          <a:p>
            <a:endParaRPr lang="en-US" baseline="0" dirty="0" smtClean="0"/>
          </a:p>
          <a:p>
            <a:r>
              <a:rPr lang="en-US" baseline="0" dirty="0" smtClean="0"/>
              <a:t>Like all innovations though, these new packaging inventions have their downsides too… For instance, some biodegradable plastics only decompose in certain conditions (they wouldn’t break down in landfill, for example). So make sure you’re clear how you can dispose of any packaging you use!</a:t>
            </a:r>
          </a:p>
          <a:p>
            <a:endParaRPr lang="en-US" baseline="0" dirty="0" smtClean="0"/>
          </a:p>
          <a:p>
            <a:r>
              <a:rPr lang="en-US" i="1" baseline="0" dirty="0" smtClean="0"/>
              <a:t>Source:</a:t>
            </a:r>
          </a:p>
          <a:p>
            <a:r>
              <a:rPr lang="en-US" i="0" baseline="30000" dirty="0" smtClean="0"/>
              <a:t>10</a:t>
            </a:r>
            <a:r>
              <a:rPr lang="en-US" i="0" baseline="0" dirty="0" smtClean="0"/>
              <a:t> http://</a:t>
            </a:r>
            <a:r>
              <a:rPr lang="en-US" i="0" baseline="0" dirty="0" err="1" smtClean="0"/>
              <a:t>www.skippingrockslab.com</a:t>
            </a:r>
            <a:endParaRPr lang="en-US" i="0"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17</a:t>
            </a:fld>
            <a:endParaRPr lang="en-GB"/>
          </a:p>
        </p:txBody>
      </p:sp>
    </p:spTree>
    <p:extLst>
      <p:ext uri="{BB962C8B-B14F-4D97-AF65-F5344CB8AC3E}">
        <p14:creationId xmlns:p14="http://schemas.microsoft.com/office/powerpoint/2010/main" val="11188366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So who’s up for a challenge? Do</a:t>
            </a:r>
            <a:r>
              <a:rPr lang="en-US" sz="1200" b="0" i="0" kern="1200" baseline="0" dirty="0" smtClean="0">
                <a:solidFill>
                  <a:schemeClr val="tx1"/>
                </a:solidFill>
                <a:effectLst/>
                <a:latin typeface="+mn-lt"/>
                <a:ea typeface="+mn-ea"/>
                <a:cs typeface="+mn-cs"/>
              </a:rPr>
              <a:t> you think </a:t>
            </a:r>
            <a:r>
              <a:rPr lang="en-US" sz="1200" b="0" i="0" kern="1200" dirty="0" smtClean="0">
                <a:solidFill>
                  <a:schemeClr val="tx1"/>
                </a:solidFill>
                <a:effectLst/>
                <a:latin typeface="+mn-lt"/>
                <a:ea typeface="+mn-ea"/>
                <a:cs typeface="+mn-cs"/>
              </a:rPr>
              <a:t>you can reduce the amount of food or packaging</a:t>
            </a:r>
            <a:r>
              <a:rPr lang="en-US" sz="1200" b="0" i="0" kern="1200" baseline="0" dirty="0" smtClean="0">
                <a:solidFill>
                  <a:schemeClr val="tx1"/>
                </a:solidFill>
                <a:effectLst/>
                <a:latin typeface="+mn-lt"/>
                <a:ea typeface="+mn-ea"/>
                <a:cs typeface="+mn-cs"/>
              </a:rPr>
              <a:t> you throw away?</a:t>
            </a:r>
          </a:p>
          <a:p>
            <a:endParaRPr lang="en-US"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We’re going to be joining in Waste Week on </a:t>
            </a:r>
            <a:r>
              <a:rPr lang="en-US" i="1" baseline="0" dirty="0" smtClean="0"/>
              <a:t>[insert dates] </a:t>
            </a:r>
            <a:r>
              <a:rPr lang="en-US" baseline="0" dirty="0" smtClean="0"/>
              <a:t>and finding out what we can do to reduce waste.</a:t>
            </a:r>
          </a:p>
          <a:p>
            <a:endParaRPr lang="en-US"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baseline="0" dirty="0" smtClean="0">
                <a:solidFill>
                  <a:schemeClr val="tx1"/>
                </a:solidFill>
                <a:effectLst/>
                <a:latin typeface="+mn-lt"/>
                <a:ea typeface="+mn-ea"/>
                <a:cs typeface="+mn-cs"/>
              </a:rPr>
              <a:t>Join in and see what impact you can have. There are lots of ways to get involved at school… </a:t>
            </a:r>
            <a:r>
              <a:rPr lang="en-US" i="1" baseline="0" dirty="0" smtClean="0"/>
              <a:t>[List some of the things you might be doing during Waste Week e.g.]</a:t>
            </a:r>
          </a:p>
          <a:p>
            <a:endParaRPr lang="en-US" i="1" baseline="0" dirty="0" smtClean="0"/>
          </a:p>
          <a:p>
            <a:pPr marL="171450" indent="-171450">
              <a:buFont typeface="Arial" charset="0"/>
              <a:buChar char="•"/>
            </a:pPr>
            <a:r>
              <a:rPr lang="en-US" i="1" baseline="0" dirty="0" smtClean="0"/>
              <a:t>Look out for Waste Detectives monitoring how much food waste and packaging is produced at lunch and snack times</a:t>
            </a:r>
          </a:p>
          <a:p>
            <a:pPr marL="171450" indent="-171450">
              <a:buFont typeface="Arial" charset="0"/>
              <a:buChar char="•"/>
            </a:pPr>
            <a:r>
              <a:rPr lang="en-US" i="1" baseline="0" dirty="0" smtClean="0"/>
              <a:t>Look out for posters with lots of facts about waste</a:t>
            </a:r>
          </a:p>
          <a:p>
            <a:pPr marL="171450" indent="-171450">
              <a:buFont typeface="Arial" charset="0"/>
              <a:buChar char="•"/>
            </a:pPr>
            <a:r>
              <a:rPr lang="en-US" i="1" baseline="0" dirty="0" smtClean="0"/>
              <a:t>You might be learning about it as part of your topic this term – there are some exciting </a:t>
            </a:r>
            <a:r>
              <a:rPr lang="en-US" i="1" baseline="0" dirty="0" err="1" smtClean="0"/>
              <a:t>Maths</a:t>
            </a:r>
            <a:r>
              <a:rPr lang="en-US" i="1" baseline="0" dirty="0" smtClean="0"/>
              <a:t> and Design and Technology activities</a:t>
            </a:r>
          </a:p>
          <a:p>
            <a:pPr marL="171450" indent="-171450">
              <a:buFont typeface="Arial" charset="0"/>
              <a:buChar char="•"/>
            </a:pPr>
            <a:r>
              <a:rPr lang="en-US" i="1" baseline="0" dirty="0" smtClean="0"/>
              <a:t>Younger children might be taking part in an undercover Mission Bin Possible exercise</a:t>
            </a:r>
          </a:p>
          <a:p>
            <a:pPr marL="171450" indent="-171450">
              <a:buFont typeface="Arial" charset="0"/>
              <a:buChar char="•"/>
            </a:pPr>
            <a:r>
              <a:rPr lang="en-US" i="1" baseline="0" dirty="0" smtClean="0"/>
              <a:t>We’ll be displaying a different waste fact each day on TVs around school</a:t>
            </a:r>
          </a:p>
          <a:p>
            <a:pPr marL="171450" indent="-171450">
              <a:buFont typeface="Arial" charset="0"/>
              <a:buChar char="•"/>
            </a:pPr>
            <a:r>
              <a:rPr lang="en-US" i="1" baseline="0" dirty="0" smtClean="0"/>
              <a:t>We’ll be playing a hide-and-seek game to find waste facts</a:t>
            </a:r>
          </a:p>
          <a:p>
            <a:pPr marL="171450" indent="-171450">
              <a:buFont typeface="Arial" charset="0"/>
              <a:buChar char="•"/>
            </a:pPr>
            <a:r>
              <a:rPr lang="en-US" i="1" baseline="0" dirty="0" smtClean="0"/>
              <a:t>We’ll be running a waste audit at home to try and reduce packaging waste produced here too, and sharing ideas for waste-free packed lunches and ideas for leftover dishes with families</a:t>
            </a:r>
            <a:endParaRPr lang="en-US" i="1" dirty="0" smtClean="0"/>
          </a:p>
          <a:p>
            <a:pPr marL="171450" indent="-171450">
              <a:buFont typeface="Arial" charset="0"/>
              <a:buChar char="•"/>
            </a:pPr>
            <a:r>
              <a:rPr lang="en-US" sz="1200" b="0" i="1" kern="1200" baseline="0" dirty="0" smtClean="0">
                <a:solidFill>
                  <a:schemeClr val="tx1"/>
                </a:solidFill>
                <a:effectLst/>
                <a:latin typeface="+mn-lt"/>
                <a:ea typeface="+mn-ea"/>
                <a:cs typeface="+mn-cs"/>
              </a:rPr>
              <a:t>We’ll be taking the waste audit on the Pod to track whether we reduce the amount of waste we produce as a result of Waste Week</a:t>
            </a:r>
          </a:p>
          <a:p>
            <a:endParaRPr lang="en-US" sz="1200" b="0" i="0" kern="1200" dirty="0" smtClean="0">
              <a:solidFill>
                <a:schemeClr val="tx1"/>
              </a:solidFill>
              <a:effectLst/>
              <a:latin typeface="+mn-lt"/>
              <a:ea typeface="+mn-ea"/>
              <a:cs typeface="+mn-cs"/>
            </a:endParaRPr>
          </a:p>
          <a:p>
            <a:r>
              <a:rPr lang="en-US" baseline="0" dirty="0" smtClean="0"/>
              <a:t>To find out more about Waste Week, speak to </a:t>
            </a:r>
            <a:r>
              <a:rPr lang="en-US" i="1" baseline="0" dirty="0" smtClean="0"/>
              <a:t>[insert name of teacher or leader coordinating the school’s activities.]</a:t>
            </a:r>
          </a:p>
        </p:txBody>
      </p:sp>
      <p:sp>
        <p:nvSpPr>
          <p:cNvPr id="4" name="Slide Number Placeholder 3"/>
          <p:cNvSpPr>
            <a:spLocks noGrp="1"/>
          </p:cNvSpPr>
          <p:nvPr>
            <p:ph type="sldNum" sz="quarter" idx="10"/>
          </p:nvPr>
        </p:nvSpPr>
        <p:spPr/>
        <p:txBody>
          <a:bodyPr/>
          <a:lstStyle/>
          <a:p>
            <a:fld id="{9408AFF4-8DDC-564A-9E99-4B19448B7F50}" type="slidenum">
              <a:rPr lang="en-GB" smtClean="0"/>
              <a:pPr/>
              <a:t>18</a:t>
            </a:fld>
            <a:endParaRPr lang="en-GB"/>
          </a:p>
        </p:txBody>
      </p:sp>
    </p:spTree>
    <p:extLst>
      <p:ext uri="{BB962C8B-B14F-4D97-AF65-F5344CB8AC3E}">
        <p14:creationId xmlns:p14="http://schemas.microsoft.com/office/powerpoint/2010/main" val="7521591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smtClean="0">
                <a:solidFill>
                  <a:schemeClr val="tx1"/>
                </a:solidFill>
                <a:effectLst/>
                <a:latin typeface="+mn-lt"/>
                <a:ea typeface="+mn-ea"/>
                <a:cs typeface="+mn-cs"/>
              </a:rPr>
              <a:t>Use slides 19-21</a:t>
            </a:r>
            <a:r>
              <a:rPr lang="en-US" sz="1200" b="1" i="1" kern="1200" baseline="0" dirty="0" smtClean="0">
                <a:solidFill>
                  <a:schemeClr val="tx1"/>
                </a:solidFill>
                <a:effectLst/>
                <a:latin typeface="+mn-lt"/>
                <a:ea typeface="+mn-ea"/>
                <a:cs typeface="+mn-cs"/>
              </a:rPr>
              <a:t> if you want to run a follow-up assembly to let the school know how effective your Waste Week campaign was, or what activities the school did.</a:t>
            </a:r>
          </a:p>
        </p:txBody>
      </p:sp>
      <p:sp>
        <p:nvSpPr>
          <p:cNvPr id="4" name="Slide Number Placeholder 3"/>
          <p:cNvSpPr>
            <a:spLocks noGrp="1"/>
          </p:cNvSpPr>
          <p:nvPr>
            <p:ph type="sldNum" sz="quarter" idx="10"/>
          </p:nvPr>
        </p:nvSpPr>
        <p:spPr/>
        <p:txBody>
          <a:bodyPr/>
          <a:lstStyle/>
          <a:p>
            <a:fld id="{9408AFF4-8DDC-564A-9E99-4B19448B7F50}" type="slidenum">
              <a:rPr lang="en-GB" smtClean="0"/>
              <a:pPr/>
              <a:t>19</a:t>
            </a:fld>
            <a:endParaRPr lang="en-GB"/>
          </a:p>
        </p:txBody>
      </p:sp>
    </p:spTree>
    <p:extLst>
      <p:ext uri="{BB962C8B-B14F-4D97-AF65-F5344CB8AC3E}">
        <p14:creationId xmlns:p14="http://schemas.microsoft.com/office/powerpoint/2010/main" val="407729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Give details of your school’s campaign using the suggested</a:t>
            </a:r>
            <a:r>
              <a:rPr lang="en-GB" i="1" baseline="0" dirty="0" smtClean="0"/>
              <a:t> prompts on the slide or add your own.</a:t>
            </a:r>
          </a:p>
          <a:p>
            <a:endParaRPr lang="en-GB" i="1" baseline="0" dirty="0" smtClean="0"/>
          </a:p>
          <a:p>
            <a:r>
              <a:rPr lang="en-GB" i="1" baseline="0" dirty="0" smtClean="0"/>
              <a:t>You can find the latest stats for the numbers of schools that took part on the Pod at </a:t>
            </a:r>
            <a:r>
              <a:rPr lang="en-GB" sz="1200" b="1" i="1" u="sng" kern="1200" dirty="0" smtClean="0">
                <a:solidFill>
                  <a:schemeClr val="tx1"/>
                </a:solidFill>
                <a:effectLst/>
                <a:latin typeface="+mn-lt"/>
                <a:ea typeface="+mn-ea"/>
                <a:cs typeface="+mn-cs"/>
              </a:rPr>
              <a:t>https://</a:t>
            </a:r>
            <a:r>
              <a:rPr lang="en-GB" sz="1200" b="1" i="1" u="sng" kern="1200" dirty="0" err="1" smtClean="0">
                <a:solidFill>
                  <a:schemeClr val="tx1"/>
                </a:solidFill>
                <a:effectLst/>
                <a:latin typeface="+mn-lt"/>
                <a:ea typeface="+mn-ea"/>
                <a:cs typeface="+mn-cs"/>
              </a:rPr>
              <a:t>jointhepod.org</a:t>
            </a:r>
            <a:r>
              <a:rPr lang="en-GB" sz="1200" b="1" i="1" u="sng" kern="1200" dirty="0" smtClean="0">
                <a:solidFill>
                  <a:schemeClr val="tx1"/>
                </a:solidFill>
                <a:effectLst/>
                <a:latin typeface="+mn-lt"/>
                <a:ea typeface="+mn-ea"/>
                <a:cs typeface="+mn-cs"/>
              </a:rPr>
              <a:t>/about/stats</a:t>
            </a:r>
            <a:r>
              <a:rPr lang="en-GB" i="1" baseline="0" dirty="0" smtClean="0"/>
              <a:t>.</a:t>
            </a:r>
          </a:p>
          <a:p>
            <a:endParaRPr lang="en-GB" sz="1200" i="1" kern="1200" baseline="0" dirty="0" smtClean="0">
              <a:solidFill>
                <a:schemeClr val="tx1"/>
              </a:solidFill>
              <a:effectLst/>
              <a:latin typeface="+mn-lt"/>
              <a:ea typeface="+mn-ea"/>
              <a:cs typeface="+mn-cs"/>
            </a:endParaRPr>
          </a:p>
          <a:p>
            <a:r>
              <a:rPr lang="en-GB" sz="1200" i="1" kern="1200" baseline="0" dirty="0" smtClean="0">
                <a:solidFill>
                  <a:schemeClr val="tx1"/>
                </a:solidFill>
                <a:effectLst/>
                <a:latin typeface="+mn-lt"/>
                <a:ea typeface="+mn-ea"/>
                <a:cs typeface="+mn-cs"/>
              </a:rPr>
              <a:t>Find the waste audit at </a:t>
            </a:r>
            <a:r>
              <a:rPr lang="en-GB" sz="1200" b="0" i="0" u="sng" kern="1200" dirty="0" smtClean="0">
                <a:solidFill>
                  <a:schemeClr val="tx1"/>
                </a:solidFill>
                <a:effectLst/>
                <a:latin typeface="+mn-lt"/>
                <a:ea typeface="+mn-ea"/>
                <a:cs typeface="+mn-cs"/>
                <a:hlinkClick r:id="rId3"/>
              </a:rPr>
              <a:t>https://jointhepod.org/waste-week-</a:t>
            </a:r>
            <a:r>
              <a:rPr lang="en-GB" sz="1200" b="0" i="0" u="sng" kern="1200" dirty="0" err="1" smtClean="0">
                <a:solidFill>
                  <a:schemeClr val="tx1"/>
                </a:solidFill>
                <a:effectLst/>
                <a:latin typeface="+mn-lt"/>
                <a:ea typeface="+mn-ea"/>
                <a:cs typeface="+mn-cs"/>
                <a:hlinkClick r:id="rId3"/>
              </a:rPr>
              <a:t>audit</a:t>
            </a:r>
            <a:r>
              <a:rPr lang="en-GB" sz="1200" b="0" i="0" u="sng" kern="1200" dirty="0" err="1" smtClean="0">
                <a:solidFill>
                  <a:schemeClr val="tx1"/>
                </a:solidFill>
                <a:effectLst/>
                <a:latin typeface="+mn-lt"/>
                <a:ea typeface="+mn-ea"/>
                <a:cs typeface="+mn-cs"/>
              </a:rPr>
              <a:t>.</a:t>
            </a:r>
            <a:r>
              <a:rPr lang="en-GB" sz="1200" i="1" kern="1200" baseline="0" dirty="0" err="1" smtClean="0">
                <a:solidFill>
                  <a:schemeClr val="tx1"/>
                </a:solidFill>
                <a:effectLst/>
                <a:latin typeface="+mn-lt"/>
                <a:ea typeface="+mn-ea"/>
                <a:cs typeface="+mn-cs"/>
              </a:rPr>
              <a:t>You’ll</a:t>
            </a:r>
            <a:r>
              <a:rPr lang="en-GB" sz="1200" i="1" kern="1200" baseline="0" dirty="0" smtClean="0">
                <a:solidFill>
                  <a:schemeClr val="tx1"/>
                </a:solidFill>
                <a:effectLst/>
                <a:latin typeface="+mn-lt"/>
                <a:ea typeface="+mn-ea"/>
                <a:cs typeface="+mn-cs"/>
              </a:rPr>
              <a:t> need to input two sets of data (before and after your campaign) for the audit to calculate automatically any savings you might have made.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408AFF4-8DDC-564A-9E99-4B19448B7F50}" type="slidenum">
              <a:rPr lang="en-GB" smtClean="0"/>
              <a:pPr/>
              <a:t>20</a:t>
            </a:fld>
            <a:endParaRPr lang="en-GB"/>
          </a:p>
        </p:txBody>
      </p:sp>
    </p:spTree>
    <p:extLst>
      <p:ext uri="{BB962C8B-B14F-4D97-AF65-F5344CB8AC3E}">
        <p14:creationId xmlns:p14="http://schemas.microsoft.com/office/powerpoint/2010/main" val="1412646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Use this slide to talk about what students learnt or did during Waste</a:t>
            </a:r>
            <a:r>
              <a:rPr lang="en-GB" i="1" baseline="0" dirty="0" smtClean="0"/>
              <a:t> Week. You could replace the image of the pack contents with photos of any work that the students produced to support their learning.</a:t>
            </a:r>
            <a:endParaRPr lang="en-GB" i="1" dirty="0" smtClean="0"/>
          </a:p>
        </p:txBody>
      </p:sp>
      <p:sp>
        <p:nvSpPr>
          <p:cNvPr id="4" name="Slide Number Placeholder 3"/>
          <p:cNvSpPr>
            <a:spLocks noGrp="1"/>
          </p:cNvSpPr>
          <p:nvPr>
            <p:ph type="sldNum" sz="quarter" idx="10"/>
          </p:nvPr>
        </p:nvSpPr>
        <p:spPr/>
        <p:txBody>
          <a:bodyPr/>
          <a:lstStyle/>
          <a:p>
            <a:fld id="{9408AFF4-8DDC-564A-9E99-4B19448B7F50}" type="slidenum">
              <a:rPr lang="en-GB" smtClean="0"/>
              <a:pPr/>
              <a:t>21</a:t>
            </a:fld>
            <a:endParaRPr lang="en-GB"/>
          </a:p>
        </p:txBody>
      </p:sp>
    </p:spTree>
    <p:extLst>
      <p:ext uri="{BB962C8B-B14F-4D97-AF65-F5344CB8AC3E}">
        <p14:creationId xmlns:p14="http://schemas.microsoft.com/office/powerpoint/2010/main" val="1272596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smtClean="0"/>
              <a:t>You can find more waste resources at </a:t>
            </a:r>
            <a:r>
              <a:rPr lang="en-US" sz="1200" b="0" i="1" kern="1200" dirty="0" err="1" smtClean="0">
                <a:solidFill>
                  <a:schemeClr val="tx1"/>
                </a:solidFill>
                <a:effectLst/>
                <a:latin typeface="+mn-lt"/>
                <a:ea typeface="+mn-ea"/>
                <a:cs typeface="+mn-cs"/>
              </a:rPr>
              <a:t>www.jointhepod.org</a:t>
            </a:r>
            <a:r>
              <a:rPr lang="en-US" sz="1200" b="0" i="1" kern="1200" dirty="0" smtClean="0">
                <a:solidFill>
                  <a:schemeClr val="tx1"/>
                </a:solidFill>
                <a:effectLst/>
                <a:latin typeface="+mn-lt"/>
                <a:ea typeface="+mn-ea"/>
                <a:cs typeface="+mn-cs"/>
              </a:rPr>
              <a:t>/waste-week-resources</a:t>
            </a:r>
            <a:endParaRPr lang="en-US" i="1" dirty="0" smtClean="0"/>
          </a:p>
          <a:p>
            <a:endParaRPr lang="en-US" i="1"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22</a:t>
            </a:fld>
            <a:endParaRPr lang="en-GB"/>
          </a:p>
        </p:txBody>
      </p:sp>
    </p:spTree>
    <p:extLst>
      <p:ext uri="{BB962C8B-B14F-4D97-AF65-F5344CB8AC3E}">
        <p14:creationId xmlns:p14="http://schemas.microsoft.com/office/powerpoint/2010/main" val="478547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theme" Target="../theme/theme3.xml"/><Relationship Id="rId1" Type="http://schemas.openxmlformats.org/officeDocument/2006/relationships/slideLayout" Target="../slideLayouts/slideLayout3.xml"/><Relationship Id="rId5" Type="http://schemas.openxmlformats.org/officeDocument/2006/relationships/image" Target="../media/image3.emf"/><Relationship Id="rId4" Type="http://schemas.openxmlformats.org/officeDocument/2006/relationships/image" Target="../media/image2.emf"/></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emf"/><Relationship Id="rId5" Type="http://schemas.openxmlformats.org/officeDocument/2006/relationships/image" Target="../media/image4.emf"/><Relationship Id="rId4" Type="http://schemas.openxmlformats.org/officeDocument/2006/relationships/image" Target="../media/image2.emf"/></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theme" Target="../theme/theme5.xml"/><Relationship Id="rId1" Type="http://schemas.openxmlformats.org/officeDocument/2006/relationships/slideLayout" Target="../slideLayouts/slideLayout5.xml"/><Relationship Id="rId6" Type="http://schemas.openxmlformats.org/officeDocument/2006/relationships/image" Target="../media/image3.emf"/><Relationship Id="rId5" Type="http://schemas.openxmlformats.org/officeDocument/2006/relationships/image" Target="../media/image8.emf"/><Relationship Id="rId4" Type="http://schemas.openxmlformats.org/officeDocument/2006/relationships/image" Target="../media/image2.emf"/></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theme" Target="../theme/theme6.xml"/><Relationship Id="rId1" Type="http://schemas.openxmlformats.org/officeDocument/2006/relationships/slideLayout" Target="../slideLayouts/slideLayout6.xml"/><Relationship Id="rId6" Type="http://schemas.openxmlformats.org/officeDocument/2006/relationships/image" Target="../media/image3.emf"/><Relationship Id="rId5" Type="http://schemas.openxmlformats.org/officeDocument/2006/relationships/image" Target="../media/image4.emf"/><Relationship Id="rId4" Type="http://schemas.openxmlformats.org/officeDocument/2006/relationships/image" Target="../media/image2.emf"/></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3.emf"/><Relationship Id="rId2" Type="http://schemas.openxmlformats.org/officeDocument/2006/relationships/theme" Target="../theme/theme7.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4.emf"/><Relationship Id="rId4" Type="http://schemas.openxmlformats.org/officeDocument/2006/relationships/image" Target="../media/image2.emf"/></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emf"/><Relationship Id="rId2" Type="http://schemas.openxmlformats.org/officeDocument/2006/relationships/theme" Target="../theme/theme8.xml"/><Relationship Id="rId1" Type="http://schemas.openxmlformats.org/officeDocument/2006/relationships/slideLayout" Target="../slideLayouts/slideLayout8.xml"/><Relationship Id="rId6" Type="http://schemas.openxmlformats.org/officeDocument/2006/relationships/image" Target="../media/image11.emf"/><Relationship Id="rId5" Type="http://schemas.openxmlformats.org/officeDocument/2006/relationships/image" Target="../media/image4.emf"/><Relationship Id="rId4"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descr="Stuff to use on Poweroint starter.jpg"/>
          <p:cNvPicPr>
            <a:picLocks noChangeAspect="1"/>
          </p:cNvPicPr>
          <p:nvPr userDrawn="1"/>
        </p:nvPicPr>
        <p:blipFill>
          <a:blip r:embed="rId3"/>
          <a:stretch>
            <a:fillRect/>
          </a:stretch>
        </p:blipFill>
        <p:spPr>
          <a:xfrm>
            <a:off x="228600" y="114299"/>
            <a:ext cx="8724900" cy="59012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6" name="Picture 5"/>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pic>
        <p:nvPicPr>
          <p:cNvPr id="9" name="Picture 8"/>
          <p:cNvPicPr>
            <a:picLocks noChangeAspect="1"/>
          </p:cNvPicPr>
          <p:nvPr userDrawn="1"/>
        </p:nvPicPr>
        <p:blipFill>
          <a:blip r:embed="rId6"/>
          <a:stretch>
            <a:fillRect/>
          </a:stretch>
        </p:blipFill>
        <p:spPr>
          <a:xfrm>
            <a:off x="495772" y="76200"/>
            <a:ext cx="1680829" cy="1054079"/>
          </a:xfrm>
          <a:prstGeom prst="rect">
            <a:avLst/>
          </a:prstGeom>
        </p:spPr>
      </p:pic>
    </p:spTree>
  </p:cSld>
  <p:clrMap bg1="lt1" tx1="dk1" bg2="lt2" tx2="dk2" accent1="accent1" accent2="accent2" accent3="accent3" accent4="accent4" accent5="accent5" accent6="accent6" hlink="hlink" folHlink="folHlink"/>
  <p:sldLayoutIdLst>
    <p:sldLayoutId id="2147483656"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9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3486729" y="6290121"/>
            <a:ext cx="2518462" cy="463550"/>
          </a:xfrm>
          <a:prstGeom prst="rect">
            <a:avLst/>
          </a:prstGeom>
        </p:spPr>
      </p:pic>
      <p:sp>
        <p:nvSpPr>
          <p:cNvPr id="10" name="Rectangle 9"/>
          <p:cNvSpPr/>
          <p:nvPr userDrawn="1"/>
        </p:nvSpPr>
        <p:spPr>
          <a:xfrm>
            <a:off x="253831" y="6290121"/>
            <a:ext cx="1972912" cy="463550"/>
          </a:xfrm>
          <a:prstGeom prst="rect">
            <a:avLst/>
          </a:prstGeom>
          <a:solidFill>
            <a:schemeClr val="bg1"/>
          </a:solidFill>
          <a:ln>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userDrawn="1"/>
        </p:nvSpPr>
        <p:spPr>
          <a:xfrm>
            <a:off x="253831" y="6389682"/>
            <a:ext cx="1972912" cy="276999"/>
          </a:xfrm>
          <a:prstGeom prst="rect">
            <a:avLst/>
          </a:prstGeom>
          <a:noFill/>
        </p:spPr>
        <p:txBody>
          <a:bodyPr wrap="square" rtlCol="0">
            <a:spAutoFit/>
          </a:bodyPr>
          <a:lstStyle/>
          <a:p>
            <a:pPr algn="ctr"/>
            <a:r>
              <a:rPr lang="en-US" sz="1200" dirty="0" smtClean="0"/>
              <a:t>Insert partner logo</a:t>
            </a:r>
            <a:endParaRPr lang="en-US" sz="1200" dirty="0"/>
          </a:p>
        </p:txBody>
      </p:sp>
    </p:spTree>
  </p:cSld>
  <p:clrMap bg1="lt1" tx1="dk1" bg2="lt2" tx2="dk2" accent1="accent1" accent2="accent2" accent3="accent3" accent4="accent4" accent5="accent5" accent6="accent6" hlink="hlink" folHlink="folHlink"/>
  <p:sldLayoutIdLst>
    <p:sldLayoutId id="2147483695" r:id="rId1"/>
  </p:sldLayoutIdLst>
  <p:timing>
    <p:tnLst>
      <p:par>
        <p:cTn id="1" dur="indefinite" restart="never" nodeType="tmRoot"/>
      </p:par>
    </p:tnLst>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5" name="Picture 4"/>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1"/>
            <a:ext cx="8602950" cy="5830335"/>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descr="POD LOGO_rgb.ai"/>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64854" y="317521"/>
            <a:ext cx="1569031" cy="1085298"/>
          </a:xfrm>
          <a:prstGeom prst="rect">
            <a:avLst/>
          </a:prstGeom>
        </p:spPr>
      </p:pic>
      <p:pic>
        <p:nvPicPr>
          <p:cNvPr id="5" name="Picture 4"/>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2"/>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5" name="Picture 4"/>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10" name="Picture 9"/>
          <p:cNvPicPr>
            <a:picLocks noChangeAspect="1"/>
          </p:cNvPicPr>
          <p:nvPr userDrawn="1"/>
        </p:nvPicPr>
        <p:blipFill>
          <a:blip r:embed="rId6"/>
          <a:stretch>
            <a:fillRect/>
          </a:stretch>
        </p:blipFill>
        <p:spPr>
          <a:xfrm>
            <a:off x="2684395" y="2314642"/>
            <a:ext cx="4093927" cy="1173548"/>
          </a:xfrm>
          <a:prstGeom prst="rect">
            <a:avLst/>
          </a:prstGeom>
        </p:spPr>
      </p:pic>
      <p:pic>
        <p:nvPicPr>
          <p:cNvPr id="6" name="Picture 5"/>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9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3"/>
          <a:stretch>
            <a:fillRect/>
          </a:stretch>
        </p:blipFill>
        <p:spPr>
          <a:xfrm>
            <a:off x="253831" y="185822"/>
            <a:ext cx="8602950" cy="5830333"/>
          </a:xfrm>
          <a:prstGeom prst="rect">
            <a:avLst/>
          </a:prstGeom>
        </p:spPr>
      </p:pic>
      <p:pic>
        <p:nvPicPr>
          <p:cNvPr id="12" name="Picture 11"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13" name="Picture 12"/>
          <p:cNvPicPr>
            <a:picLocks noChangeAspect="1"/>
          </p:cNvPicPr>
          <p:nvPr userDrawn="1"/>
        </p:nvPicPr>
        <p:blipFill>
          <a:blip r:embed="rId5"/>
          <a:stretch>
            <a:fillRect/>
          </a:stretch>
        </p:blipFill>
        <p:spPr>
          <a:xfrm>
            <a:off x="495772" y="76200"/>
            <a:ext cx="1680829" cy="1054079"/>
          </a:xfrm>
          <a:prstGeom prst="rect">
            <a:avLst/>
          </a:prstGeom>
        </p:spPr>
      </p:pic>
      <p:pic>
        <p:nvPicPr>
          <p:cNvPr id="14" name="Picture 13"/>
          <p:cNvPicPr>
            <a:picLocks noChangeAspect="1"/>
          </p:cNvPicPr>
          <p:nvPr userDrawn="1"/>
        </p:nvPicPr>
        <p:blipFill>
          <a:blip r:embed="rId6"/>
          <a:stretch>
            <a:fillRect/>
          </a:stretch>
        </p:blipFill>
        <p:spPr>
          <a:xfrm>
            <a:off x="2736681" y="2324100"/>
            <a:ext cx="4006850" cy="1148586"/>
          </a:xfrm>
          <a:prstGeom prst="rect">
            <a:avLst/>
          </a:prstGeom>
        </p:spPr>
      </p:pic>
      <p:pic>
        <p:nvPicPr>
          <p:cNvPr id="6" name="Picture 5"/>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jointhepod.org/waste-week-resourc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33.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p:nvPr/>
        </p:nvSpPr>
        <p:spPr>
          <a:xfrm>
            <a:off x="1450889" y="2070100"/>
            <a:ext cx="6400701" cy="2197621"/>
          </a:xfrm>
          <a:custGeom>
            <a:avLst/>
            <a:gdLst>
              <a:gd name="connsiteX0" fmla="*/ 0 w 7572963"/>
              <a:gd name="connsiteY0" fmla="*/ 197556 h 1345260"/>
              <a:gd name="connsiteX1" fmla="*/ 169333 w 7572963"/>
              <a:gd name="connsiteY1" fmla="*/ 1119482 h 1345260"/>
              <a:gd name="connsiteX2" fmla="*/ 7478889 w 7572963"/>
              <a:gd name="connsiteY2" fmla="*/ 1345260 h 1345260"/>
              <a:gd name="connsiteX3" fmla="*/ 7572963 w 7572963"/>
              <a:gd name="connsiteY3" fmla="*/ 0 h 1345260"/>
              <a:gd name="connsiteX4" fmla="*/ 0 w 7572963"/>
              <a:gd name="connsiteY4" fmla="*/ 197556 h 1345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2963" h="1345260">
                <a:moveTo>
                  <a:pt x="0" y="197556"/>
                </a:moveTo>
                <a:lnTo>
                  <a:pt x="169333" y="1119482"/>
                </a:lnTo>
                <a:lnTo>
                  <a:pt x="7478889" y="1345260"/>
                </a:lnTo>
                <a:lnTo>
                  <a:pt x="7572963" y="0"/>
                </a:lnTo>
                <a:lnTo>
                  <a:pt x="0" y="197556"/>
                </a:lnTo>
                <a:close/>
              </a:path>
            </a:pathLst>
          </a:cu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tle 1"/>
          <p:cNvSpPr txBox="1">
            <a:spLocks/>
          </p:cNvSpPr>
          <p:nvPr/>
        </p:nvSpPr>
        <p:spPr bwMode="auto">
          <a:xfrm>
            <a:off x="982130" y="2312840"/>
            <a:ext cx="7501470" cy="176880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4600" b="1" dirty="0" smtClean="0">
                <a:solidFill>
                  <a:srgbClr val="FFFFFF"/>
                </a:solidFill>
                <a:latin typeface="Arial Black"/>
                <a:ea typeface="ＭＳ Ｐゴシック" charset="-128"/>
                <a:cs typeface="Arial Black"/>
              </a:rPr>
              <a:t>Food and food packaging waste</a:t>
            </a:r>
            <a:endParaRPr kumimoji="0" lang="en-GB" sz="46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pic>
        <p:nvPicPr>
          <p:cNvPr id="9" name="Picture 8"/>
          <p:cNvPicPr>
            <a:picLocks noChangeAspect="1"/>
          </p:cNvPicPr>
          <p:nvPr/>
        </p:nvPicPr>
        <p:blipFill>
          <a:blip r:embed="rId3"/>
          <a:stretch>
            <a:fillRect/>
          </a:stretch>
        </p:blipFill>
        <p:spPr>
          <a:xfrm>
            <a:off x="3186043" y="3909060"/>
            <a:ext cx="2859157" cy="762442"/>
          </a:xfrm>
          <a:prstGeom prst="rect">
            <a:avLst/>
          </a:prstGeom>
        </p:spPr>
      </p:pic>
      <p:sp>
        <p:nvSpPr>
          <p:cNvPr id="5" name="Rectangle 4"/>
          <p:cNvSpPr/>
          <p:nvPr/>
        </p:nvSpPr>
        <p:spPr>
          <a:xfrm>
            <a:off x="3368123" y="3947244"/>
            <a:ext cx="2492414" cy="615553"/>
          </a:xfrm>
          <a:prstGeom prst="rect">
            <a:avLst/>
          </a:prstGeom>
        </p:spPr>
        <p:txBody>
          <a:bodyPr wrap="none">
            <a:spAutoFit/>
          </a:bodyPr>
          <a:lstStyle/>
          <a:p>
            <a:pPr algn="ctr"/>
            <a:r>
              <a:rPr lang="en-GB" sz="3400" b="1" dirty="0" smtClean="0">
                <a:solidFill>
                  <a:srgbClr val="FFFFFF"/>
                </a:solidFill>
                <a:latin typeface="Arial Black"/>
                <a:ea typeface="ＭＳ Ｐゴシック" charset="-128"/>
                <a:cs typeface="Arial Black"/>
              </a:rPr>
              <a:t>Assembly</a:t>
            </a:r>
            <a:endParaRPr lang="en-US" sz="3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a:off x="976472" y="445141"/>
            <a:ext cx="7332663" cy="625584"/>
          </a:xfrm>
          <a:prstGeom prst="trapezoid">
            <a:avLst/>
          </a:prstGeom>
          <a:solidFill>
            <a:srgbClr val="F59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1204148" y="445140"/>
            <a:ext cx="6829778" cy="62558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How to use this presentation</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4" name="Content Placeholder 2"/>
          <p:cNvSpPr txBox="1">
            <a:spLocks/>
          </p:cNvSpPr>
          <p:nvPr/>
        </p:nvSpPr>
        <p:spPr bwMode="auto">
          <a:xfrm>
            <a:off x="480485" y="1401419"/>
            <a:ext cx="8229600" cy="4525963"/>
          </a:xfrm>
          <a:prstGeom prst="rect">
            <a:avLst/>
          </a:prstGeom>
          <a:noFill/>
          <a:ln>
            <a:miter lim="800000"/>
            <a:headEnd/>
            <a:tailEnd/>
          </a:ln>
        </p:spPr>
        <p:txBody>
          <a:bodyPr vert="horz" wrap="square" lIns="91440" tIns="45720" rIns="91440" bIns="45720" numCol="1" rtlCol="0" anchor="t" anchorCtr="0" compatLnSpc="1">
            <a:prstTxWarp prst="textNoShape">
              <a:avLst/>
            </a:prstTxWarp>
            <a:noAutofit/>
          </a:bodyPr>
          <a:lstStyle/>
          <a:p>
            <a:pPr marL="342900" indent="-342900">
              <a:spcBef>
                <a:spcPts val="800"/>
              </a:spcBef>
              <a:buClr>
                <a:srgbClr val="F59C00"/>
              </a:buClr>
              <a:buFont typeface="Arial"/>
              <a:buChar char="•"/>
            </a:pPr>
            <a:r>
              <a:rPr lang="en-US" sz="1600" dirty="0" smtClean="0">
                <a:latin typeface="Frutiger CE 55 Roman" charset="0"/>
                <a:ea typeface="Frutiger CE 55 Roman" charset="0"/>
                <a:cs typeface="Frutiger CE 55 Roman" charset="0"/>
              </a:rPr>
              <a:t>The Pod starter presentations have been designed in PowerPoint so you can edit them for your own purposes. For example, removing any slides </a:t>
            </a:r>
            <a:r>
              <a:rPr lang="en-GB" sz="1600" dirty="0" smtClean="0">
                <a:latin typeface="Frutiger CE 55 Roman" charset="0"/>
                <a:ea typeface="Frutiger CE 55 Roman" charset="0"/>
                <a:cs typeface="Frutiger CE 55 Roman" charset="0"/>
              </a:rPr>
              <a:t>to cut down the presentation or adding in any to personalise it to your school or group.</a:t>
            </a:r>
            <a:endParaRPr lang="en-US" altLang="ja-JP" sz="1600" dirty="0" smtClean="0">
              <a:latin typeface="Frutiger CE 55 Roman" charset="0"/>
              <a:ea typeface="Frutiger CE 55 Roman" charset="0"/>
              <a:cs typeface="Frutiger CE 55 Roman" charset="0"/>
            </a:endParaRPr>
          </a:p>
          <a:p>
            <a:pPr marL="342900" lvl="0" indent="-342900">
              <a:spcBef>
                <a:spcPts val="800"/>
              </a:spcBef>
              <a:buClr>
                <a:srgbClr val="F59C00"/>
              </a:buClr>
              <a:buFont typeface="Arial"/>
              <a:buChar char="•"/>
            </a:pPr>
            <a:r>
              <a:rPr lang="en-US" altLang="ja-JP" sz="1600" dirty="0">
                <a:latin typeface="Frutiger CE 55 Roman" charset="0"/>
                <a:ea typeface="Frutiger CE 55 Roman" charset="0"/>
                <a:cs typeface="Frutiger CE 55 Roman" charset="0"/>
              </a:rPr>
              <a:t>The presentation can be led by students (e.g. the Eco Club) or teachers. </a:t>
            </a:r>
            <a:endParaRPr lang="en-US" altLang="ja-JP" sz="1600" dirty="0" smtClean="0">
              <a:latin typeface="Frutiger CE 55 Roman" charset="0"/>
              <a:ea typeface="Frutiger CE 55 Roman" charset="0"/>
              <a:cs typeface="Frutiger CE 55 Roman" charset="0"/>
            </a:endParaRPr>
          </a:p>
          <a:p>
            <a:pPr marL="342900" lvl="0" indent="-342900">
              <a:spcBef>
                <a:spcPts val="800"/>
              </a:spcBef>
              <a:buClr>
                <a:srgbClr val="F59C00"/>
              </a:buClr>
              <a:buFont typeface="Arial"/>
              <a:buChar char="•"/>
            </a:pPr>
            <a:r>
              <a:rPr lang="en-US" altLang="ja-JP" sz="1600" dirty="0" smtClean="0">
                <a:latin typeface="Frutiger CE 55 Roman" charset="0"/>
                <a:ea typeface="Frutiger CE 55 Roman" charset="0"/>
                <a:cs typeface="Frutiger CE 55 Roman" charset="0"/>
              </a:rPr>
              <a:t>We have suggested the use of props on some slides, but this is optional.</a:t>
            </a:r>
            <a:endParaRPr lang="en-US" altLang="ja-JP" sz="1600" dirty="0">
              <a:latin typeface="Frutiger CE 55 Roman" charset="0"/>
              <a:ea typeface="Frutiger CE 55 Roman" charset="0"/>
              <a:cs typeface="Frutiger CE 55 Roman" charset="0"/>
            </a:endParaRPr>
          </a:p>
          <a:p>
            <a:pPr marL="342900" indent="-342900">
              <a:spcBef>
                <a:spcPts val="800"/>
              </a:spcBef>
              <a:buClr>
                <a:srgbClr val="F59C00"/>
              </a:buClr>
              <a:buFont typeface="Arial"/>
              <a:buChar char="•"/>
            </a:pPr>
            <a:r>
              <a:rPr lang="en-US" sz="1600" dirty="0" smtClean="0">
                <a:latin typeface="Frutiger CE 55 Roman" charset="0"/>
                <a:ea typeface="Frutiger CE 55 Roman" charset="0"/>
                <a:cs typeface="Frutiger CE 55 Roman" charset="0"/>
              </a:rPr>
              <a:t>There are notes at the bottom of each slide for teachers to read – click the View tab and </a:t>
            </a:r>
            <a:r>
              <a:rPr lang="ja-JP" altLang="en-US" sz="1600" dirty="0" smtClean="0">
                <a:latin typeface="Frutiger CE 55 Roman" charset="0"/>
                <a:ea typeface="Frutiger CE 55 Roman" charset="0"/>
                <a:cs typeface="Frutiger CE 55 Roman" charset="0"/>
              </a:rPr>
              <a:t>‘</a:t>
            </a:r>
            <a:r>
              <a:rPr lang="en-US" altLang="ja-JP" sz="1600" dirty="0" smtClean="0">
                <a:latin typeface="Frutiger CE 55 Roman" charset="0"/>
                <a:ea typeface="Frutiger CE 55 Roman" charset="0"/>
                <a:cs typeface="Frutiger CE 55 Roman" charset="0"/>
              </a:rPr>
              <a:t>Normal</a:t>
            </a:r>
            <a:r>
              <a:rPr lang="ja-JP" altLang="en-US" sz="1600" dirty="0" smtClean="0">
                <a:latin typeface="Frutiger CE 55 Roman" charset="0"/>
                <a:ea typeface="Frutiger CE 55 Roman" charset="0"/>
                <a:cs typeface="Frutiger CE 55 Roman" charset="0"/>
              </a:rPr>
              <a:t>’</a:t>
            </a:r>
            <a:r>
              <a:rPr lang="en-US" altLang="ja-JP" sz="1600" dirty="0" smtClean="0">
                <a:latin typeface="Frutiger CE 55 Roman" charset="0"/>
                <a:ea typeface="Frutiger CE 55 Roman" charset="0"/>
                <a:cs typeface="Frutiger CE 55 Roman" charset="0"/>
              </a:rPr>
              <a:t> if you can</a:t>
            </a:r>
            <a:r>
              <a:rPr lang="en-GB" sz="1600" dirty="0" smtClean="0">
                <a:latin typeface="Frutiger CE 55 Roman" charset="0"/>
                <a:ea typeface="Frutiger CE 55 Roman" charset="0"/>
                <a:cs typeface="Frutiger CE 55 Roman" charset="0"/>
              </a:rPr>
              <a:t>’</a:t>
            </a:r>
            <a:r>
              <a:rPr lang="en-US" altLang="ja-JP" sz="1600" dirty="0" err="1" smtClean="0">
                <a:latin typeface="Frutiger CE 55 Roman" charset="0"/>
                <a:ea typeface="Frutiger CE 55 Roman" charset="0"/>
                <a:cs typeface="Frutiger CE 55 Roman" charset="0"/>
              </a:rPr>
              <a:t>t</a:t>
            </a:r>
            <a:r>
              <a:rPr lang="en-US" altLang="ja-JP" sz="1600" dirty="0" smtClean="0">
                <a:latin typeface="Frutiger CE 55 Roman" charset="0"/>
                <a:ea typeface="Frutiger CE 55 Roman" charset="0"/>
                <a:cs typeface="Frutiger CE 55 Roman" charset="0"/>
              </a:rPr>
              <a:t> see these. </a:t>
            </a:r>
          </a:p>
          <a:p>
            <a:pPr marL="342900" indent="-342900">
              <a:spcBef>
                <a:spcPts val="800"/>
              </a:spcBef>
              <a:buClr>
                <a:srgbClr val="F59C00"/>
              </a:buClr>
              <a:buFont typeface="Arial"/>
              <a:buChar char="•"/>
            </a:pPr>
            <a:r>
              <a:rPr lang="en-US" sz="1600" dirty="0" smtClean="0">
                <a:latin typeface="Frutiger CE 55 Roman" charset="0"/>
                <a:ea typeface="Frutiger CE 55 Roman" charset="0"/>
                <a:cs typeface="Frutiger CE 55 Roman" charset="0"/>
              </a:rPr>
              <a:t>Where italics are used in the notes section, this denotes notes for teachers (e.g. where to find additional resources on the Pod).</a:t>
            </a:r>
          </a:p>
          <a:p>
            <a:pPr marL="342900" indent="-342900">
              <a:spcBef>
                <a:spcPts val="800"/>
              </a:spcBef>
              <a:buClr>
                <a:srgbClr val="F59C00"/>
              </a:buClr>
              <a:buFont typeface="Arial"/>
              <a:buChar char="•"/>
            </a:pPr>
            <a:r>
              <a:rPr lang="en-US" sz="1600" dirty="0" smtClean="0">
                <a:latin typeface="Frutiger CE 55 Roman" charset="0"/>
                <a:ea typeface="Frutiger CE 55 Roman" charset="0"/>
                <a:cs typeface="Frutiger CE 55 Roman" charset="0"/>
              </a:rPr>
              <a:t>You can find additional information to support this presentation at </a:t>
            </a:r>
            <a:r>
              <a:rPr lang="en-US" sz="1600" b="1" dirty="0" smtClean="0">
                <a:solidFill>
                  <a:srgbClr val="F59C00"/>
                </a:solidFill>
                <a:latin typeface="Frutiger CE 55 Roman" charset="0"/>
                <a:ea typeface="Frutiger CE 55 Roman" charset="0"/>
                <a:cs typeface="Frutiger CE 55 Roman" charset="0"/>
                <a:hlinkClick r:id="rId3"/>
              </a:rPr>
              <a:t>www.jointhepod.org/waste-week-resources</a:t>
            </a:r>
            <a:endParaRPr lang="en-US" sz="1600" b="1" dirty="0" smtClean="0">
              <a:solidFill>
                <a:srgbClr val="F59C00"/>
              </a:solidFill>
              <a:latin typeface="Frutiger CE 55 Roman" charset="0"/>
              <a:ea typeface="Frutiger CE 55 Roman" charset="0"/>
              <a:cs typeface="Frutiger CE 55 Roman" charset="0"/>
            </a:endParaRPr>
          </a:p>
          <a:p>
            <a:pPr marL="342900" indent="-342900">
              <a:spcBef>
                <a:spcPts val="800"/>
              </a:spcBef>
              <a:buClr>
                <a:srgbClr val="F59C00"/>
              </a:buClr>
              <a:buFont typeface="Arial"/>
              <a:buChar char="•"/>
            </a:pPr>
            <a:r>
              <a:rPr lang="en-US" sz="1600" dirty="0" smtClean="0">
                <a:latin typeface="Frutiger CE 55 Roman" charset="0"/>
                <a:ea typeface="Frutiger CE 55 Roman" charset="0"/>
                <a:cs typeface="Frutiger CE 55 Roman" charset="0"/>
              </a:rPr>
              <a:t>At the end of the presentation (slide 19 onwards) there are some extra slides you can use to create a closing assembly to update the school on what the school did during Waste Week. If you don’t need these, you can remove them.</a:t>
            </a:r>
            <a:endParaRPr lang="en-US" sz="1600" dirty="0">
              <a:latin typeface="Frutiger CE 55 Roman" charset="0"/>
              <a:ea typeface="Frutiger CE 55 Roman" charset="0"/>
              <a:cs typeface="Frutiger CE 55 Roman" charset="0"/>
            </a:endParaRPr>
          </a:p>
          <a:p>
            <a:pPr marL="342900" indent="-342900">
              <a:spcBef>
                <a:spcPts val="800"/>
              </a:spcBef>
              <a:buClr>
                <a:srgbClr val="F59C00"/>
              </a:buClr>
              <a:buFont typeface="Arial"/>
              <a:buChar char="•"/>
            </a:pPr>
            <a:endParaRPr lang="en-US" sz="1600" b="1" dirty="0">
              <a:solidFill>
                <a:srgbClr val="F59C00"/>
              </a:solidFill>
              <a:latin typeface="Frutiger CE 55 Roman" charset="0"/>
              <a:ea typeface="Frutiger CE 55 Roman" charset="0"/>
              <a:cs typeface="Frutiger CE 55 Roman"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se for 3.jpg"/>
          <p:cNvPicPr>
            <a:picLocks noChangeAspect="1"/>
          </p:cNvPicPr>
          <p:nvPr/>
        </p:nvPicPr>
        <p:blipFill>
          <a:blip r:embed="rId3"/>
          <a:stretch>
            <a:fillRect/>
          </a:stretch>
        </p:blipFill>
        <p:spPr>
          <a:xfrm>
            <a:off x="1130300" y="523874"/>
            <a:ext cx="6925200" cy="522341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5800" y="1961836"/>
            <a:ext cx="4038600" cy="33721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txBox="1">
            <a:spLocks/>
          </p:cNvSpPr>
          <p:nvPr/>
        </p:nvSpPr>
        <p:spPr bwMode="auto">
          <a:xfrm>
            <a:off x="457200" y="1875971"/>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Clr>
                <a:srgbClr val="F59C00"/>
              </a:buClr>
            </a:pPr>
            <a:r>
              <a:rPr lang="en-GB" sz="2800" dirty="0" smtClean="0">
                <a:latin typeface="Frutiger CE 55 Roman" charset="0"/>
                <a:ea typeface="Frutiger CE 55 Roman" charset="0"/>
                <a:cs typeface="Frutiger CE 55 Roman" charset="0"/>
              </a:rPr>
              <a:t>4.4 million tonnes of ‘avoidable</a:t>
            </a:r>
            <a:r>
              <a:rPr lang="en-GB" sz="2800" dirty="0">
                <a:latin typeface="Frutiger CE 55 Roman" charset="0"/>
                <a:ea typeface="Frutiger CE 55 Roman" charset="0"/>
                <a:cs typeface="Frutiger CE 55 Roman" charset="0"/>
              </a:rPr>
              <a:t>’ food </a:t>
            </a:r>
            <a:r>
              <a:rPr lang="en-GB" sz="2800" dirty="0" smtClean="0">
                <a:latin typeface="Frutiger CE 55 Roman" charset="0"/>
                <a:ea typeface="Frutiger CE 55 Roman" charset="0"/>
                <a:cs typeface="Frutiger CE 55 Roman" charset="0"/>
              </a:rPr>
              <a:t>is thrown away from our homes every year…</a:t>
            </a:r>
          </a:p>
          <a:p>
            <a:pPr>
              <a:buClr>
                <a:srgbClr val="F59C00"/>
              </a:buClr>
            </a:pPr>
            <a:r>
              <a:rPr lang="en-GB" sz="2800" dirty="0" smtClean="0">
                <a:latin typeface="Frutiger CE 55 Roman" charset="0"/>
                <a:ea typeface="Frutiger CE 55 Roman" charset="0"/>
                <a:cs typeface="Frutiger CE 55 Roman" charset="0"/>
              </a:rPr>
              <a:t>…This is food which could have been eaten!</a:t>
            </a:r>
          </a:p>
        </p:txBody>
      </p:sp>
      <p:sp>
        <p:nvSpPr>
          <p:cNvPr id="4" name="Trapezoid 3"/>
          <p:cNvSpPr/>
          <p:nvPr/>
        </p:nvSpPr>
        <p:spPr>
          <a:xfrm>
            <a:off x="976472" y="445141"/>
            <a:ext cx="7332663" cy="625584"/>
          </a:xfrm>
          <a:prstGeom prst="trapezoid">
            <a:avLst/>
          </a:prstGeom>
          <a:solidFill>
            <a:srgbClr val="F59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1204148" y="445140"/>
            <a:ext cx="6829778" cy="62558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a:solidFill>
                  <a:srgbClr val="FFFFFF"/>
                </a:solidFill>
                <a:latin typeface="Arial Black"/>
                <a:cs typeface="Arial Black"/>
              </a:rPr>
              <a:t>Throwing away food at home</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extLst>
      <p:ext uri="{BB962C8B-B14F-4D97-AF65-F5344CB8AC3E}">
        <p14:creationId xmlns:p14="http://schemas.microsoft.com/office/powerpoint/2010/main" val="181272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6"/>
          <p:cNvSpPr txBox="1">
            <a:spLocks/>
          </p:cNvSpPr>
          <p:nvPr/>
        </p:nvSpPr>
        <p:spPr>
          <a:xfrm>
            <a:off x="5300145" y="2203450"/>
            <a:ext cx="3319980" cy="2330450"/>
          </a:xfrm>
          <a:prstGeom prst="rect">
            <a:avLst/>
          </a:prstGeom>
        </p:spPr>
        <p:txBody>
          <a:bodyPr vert="horz" wrap="square" lIns="91440" tIns="45720" rIns="91440" bIns="45720" numCol="1" anchor="t" anchorCtr="0" compatLnSpc="1">
            <a:prstTxWarp prst="textNoShape">
              <a:avLst/>
            </a:prstTxWarp>
            <a:normAutofit/>
          </a:bodyPr>
          <a:lstStyle/>
          <a:p>
            <a:r>
              <a:rPr lang="en-GB" sz="2800" dirty="0">
                <a:latin typeface="Calibri" charset="0"/>
              </a:rPr>
              <a:t>10% of greenhouse gas emissions from rich countries </a:t>
            </a:r>
            <a:r>
              <a:rPr lang="en-GB" sz="2800" dirty="0" smtClean="0">
                <a:latin typeface="Calibri" charset="0"/>
              </a:rPr>
              <a:t>comes </a:t>
            </a:r>
            <a:r>
              <a:rPr lang="en-GB" sz="2800" dirty="0">
                <a:latin typeface="Calibri" charset="0"/>
              </a:rPr>
              <a:t>from growing food that is never eaten.</a:t>
            </a:r>
          </a:p>
          <a:p>
            <a:endParaRPr lang="en-GB" sz="2800" dirty="0">
              <a:latin typeface="Calibri" charset="0"/>
            </a:endParaRPr>
          </a:p>
        </p:txBody>
      </p:sp>
      <p:pic>
        <p:nvPicPr>
          <p:cNvPr id="7"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3711" y="1661637"/>
            <a:ext cx="4610100"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rapezoid 7"/>
          <p:cNvSpPr/>
          <p:nvPr/>
        </p:nvSpPr>
        <p:spPr>
          <a:xfrm>
            <a:off x="930026" y="445141"/>
            <a:ext cx="7280198" cy="625584"/>
          </a:xfrm>
          <a:prstGeom prst="trapezoid">
            <a:avLst/>
          </a:pr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1"/>
          <p:cNvSpPr txBox="1">
            <a:spLocks/>
          </p:cNvSpPr>
          <p:nvPr/>
        </p:nvSpPr>
        <p:spPr bwMode="auto">
          <a:xfrm>
            <a:off x="294122" y="4451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a:solidFill>
                  <a:srgbClr val="FFFFFF"/>
                </a:solidFill>
                <a:latin typeface="Arial Black"/>
                <a:cs typeface="Arial Black"/>
              </a:rPr>
              <a:t>Waste and greenhouse gases</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extLst>
      <p:ext uri="{BB962C8B-B14F-4D97-AF65-F5344CB8AC3E}">
        <p14:creationId xmlns:p14="http://schemas.microsoft.com/office/powerpoint/2010/main" val="5293090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41621" y="1474931"/>
            <a:ext cx="5857008" cy="3907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rapezoid 2"/>
          <p:cNvSpPr/>
          <p:nvPr/>
        </p:nvSpPr>
        <p:spPr>
          <a:xfrm>
            <a:off x="791420" y="445141"/>
            <a:ext cx="7527080" cy="625584"/>
          </a:xfrm>
          <a:prstGeom prst="trapezoid">
            <a:avLst/>
          </a:prstGeom>
          <a:solidFill>
            <a:srgbClr val="13A53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1"/>
          <p:cNvSpPr txBox="1">
            <a:spLocks/>
          </p:cNvSpPr>
          <p:nvPr/>
        </p:nvSpPr>
        <p:spPr bwMode="auto">
          <a:xfrm>
            <a:off x="294122" y="4451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chemeClr val="bg1"/>
                </a:solidFill>
                <a:latin typeface="Arial Black"/>
                <a:cs typeface="Arial Black"/>
              </a:rPr>
              <a:t>Food for everyone in the world</a:t>
            </a:r>
            <a:endParaRPr kumimoji="0" lang="en-GB" sz="3200" b="0" i="0" u="none" strike="noStrike" kern="1200" cap="none" spc="0" normalizeH="0" baseline="0" noProof="0" dirty="0">
              <a:ln>
                <a:noFill/>
              </a:ln>
              <a:solidFill>
                <a:schemeClr val="bg1"/>
              </a:solidFill>
              <a:effectLst/>
              <a:uLnTx/>
              <a:uFillTx/>
              <a:latin typeface="Arial Black"/>
              <a:ea typeface="ＭＳ Ｐゴシック" charset="-128"/>
              <a:cs typeface="Arial Black"/>
            </a:endParaRPr>
          </a:p>
        </p:txBody>
      </p:sp>
      <p:sp>
        <p:nvSpPr>
          <p:cNvPr id="5" name="Content Placeholder 6"/>
          <p:cNvSpPr txBox="1">
            <a:spLocks/>
          </p:cNvSpPr>
          <p:nvPr/>
        </p:nvSpPr>
        <p:spPr>
          <a:xfrm>
            <a:off x="791420" y="4783639"/>
            <a:ext cx="7648811" cy="2330450"/>
          </a:xfrm>
          <a:prstGeom prst="rect">
            <a:avLst/>
          </a:prstGeom>
        </p:spPr>
        <p:txBody>
          <a:bodyPr vert="horz" wrap="square" lIns="91440" tIns="45720" rIns="91440" bIns="45720" numCol="1" anchor="t" anchorCtr="0" compatLnSpc="1">
            <a:prstTxWarp prst="textNoShape">
              <a:avLst/>
            </a:prstTxWarp>
            <a:normAutofit/>
          </a:bodyPr>
          <a:lstStyle/>
          <a:p>
            <a:pPr algn="ctr"/>
            <a:endParaRPr lang="en-GB" sz="2800" dirty="0">
              <a:latin typeface="Calibri" charset="0"/>
            </a:endParaRPr>
          </a:p>
        </p:txBody>
      </p:sp>
    </p:spTree>
    <p:extLst>
      <p:ext uri="{BB962C8B-B14F-4D97-AF65-F5344CB8AC3E}">
        <p14:creationId xmlns:p14="http://schemas.microsoft.com/office/powerpoint/2010/main" val="34410058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2a.jpg"/>
          <p:cNvPicPr>
            <a:picLocks noChangeAspect="1"/>
          </p:cNvPicPr>
          <p:nvPr/>
        </p:nvPicPr>
        <p:blipFill>
          <a:blip r:embed="rId3"/>
          <a:stretch>
            <a:fillRect/>
          </a:stretch>
        </p:blipFill>
        <p:spPr>
          <a:xfrm>
            <a:off x="336228" y="1485899"/>
            <a:ext cx="8426772" cy="3289463"/>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2.jpg"/>
          <p:cNvPicPr>
            <a:picLocks noChangeAspect="1"/>
          </p:cNvPicPr>
          <p:nvPr/>
        </p:nvPicPr>
        <p:blipFill>
          <a:blip r:embed="rId3"/>
          <a:stretch>
            <a:fillRect/>
          </a:stretch>
        </p:blipFill>
        <p:spPr>
          <a:xfrm>
            <a:off x="342734" y="1575004"/>
            <a:ext cx="8432966" cy="330179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se for 4.jpg"/>
          <p:cNvPicPr>
            <a:picLocks noChangeAspect="1"/>
          </p:cNvPicPr>
          <p:nvPr/>
        </p:nvPicPr>
        <p:blipFill>
          <a:blip r:embed="rId3"/>
          <a:stretch>
            <a:fillRect/>
          </a:stretch>
        </p:blipFill>
        <p:spPr>
          <a:xfrm>
            <a:off x="1066801" y="480482"/>
            <a:ext cx="6985004" cy="527263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se for 5.jpg"/>
          <p:cNvPicPr>
            <a:picLocks noChangeAspect="1"/>
          </p:cNvPicPr>
          <p:nvPr/>
        </p:nvPicPr>
        <p:blipFill>
          <a:blip r:embed="rId3"/>
          <a:stretch>
            <a:fillRect/>
          </a:stretch>
        </p:blipFill>
        <p:spPr>
          <a:xfrm>
            <a:off x="1117600" y="490544"/>
            <a:ext cx="6908270" cy="519440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7.jpg"/>
          <p:cNvPicPr>
            <a:picLocks noChangeAspect="1"/>
          </p:cNvPicPr>
          <p:nvPr/>
        </p:nvPicPr>
        <p:blipFill>
          <a:blip r:embed="rId3"/>
          <a:stretch>
            <a:fillRect/>
          </a:stretch>
        </p:blipFill>
        <p:spPr>
          <a:xfrm>
            <a:off x="1130300" y="468787"/>
            <a:ext cx="6888163" cy="523192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a:off x="1700046" y="445141"/>
            <a:ext cx="5610154" cy="1044968"/>
          </a:xfrm>
          <a:prstGeom prst="trapezoid">
            <a:avLst>
              <a:gd name="adj" fmla="val 4903"/>
            </a:avLst>
          </a:prstGeom>
          <a:solidFill>
            <a:srgbClr val="13A53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294122" y="4451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a:solidFill>
                  <a:srgbClr val="FFFFFF"/>
                </a:solidFill>
                <a:latin typeface="Arial Black"/>
                <a:cs typeface="Arial Black"/>
              </a:rPr>
              <a:t>Some of the best food </a:t>
            </a:r>
            <a:br>
              <a:rPr lang="en-GB" sz="3200" dirty="0">
                <a:solidFill>
                  <a:srgbClr val="FFFFFF"/>
                </a:solidFill>
                <a:latin typeface="Arial Black"/>
                <a:cs typeface="Arial Black"/>
              </a:rPr>
            </a:br>
            <a:r>
              <a:rPr lang="en-GB" sz="3200" dirty="0">
                <a:solidFill>
                  <a:srgbClr val="FFFFFF"/>
                </a:solidFill>
                <a:latin typeface="Arial Black"/>
                <a:cs typeface="Arial Black"/>
              </a:rPr>
              <a:t>comes from leftovers</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4" name="Content Placeholder 3"/>
          <p:cNvSpPr txBox="1">
            <a:spLocks/>
          </p:cNvSpPr>
          <p:nvPr/>
        </p:nvSpPr>
        <p:spPr>
          <a:xfrm>
            <a:off x="4291498" y="1838790"/>
            <a:ext cx="4038600" cy="10191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ct val="80000"/>
              </a:lnSpc>
              <a:buFont typeface="Arial" pitchFamily="34" charset="0"/>
              <a:buNone/>
              <a:defRPr/>
            </a:pPr>
            <a:r>
              <a:rPr lang="en-GB" sz="2400" dirty="0" smtClean="0"/>
              <a:t>Bread becomes </a:t>
            </a:r>
          </a:p>
          <a:p>
            <a:pPr marL="0" indent="0" algn="ctr">
              <a:lnSpc>
                <a:spcPct val="80000"/>
              </a:lnSpc>
              <a:buFont typeface="Arial" pitchFamily="34" charset="0"/>
              <a:buNone/>
              <a:defRPr/>
            </a:pPr>
            <a:r>
              <a:rPr lang="en-GB" sz="2400" dirty="0" smtClean="0"/>
              <a:t>bread and butter pudding</a:t>
            </a:r>
          </a:p>
          <a:p>
            <a:pPr algn="ctr">
              <a:lnSpc>
                <a:spcPct val="80000"/>
              </a:lnSpc>
              <a:buFont typeface="Arial" pitchFamily="34" charset="0"/>
              <a:buChar char="•"/>
              <a:defRPr/>
            </a:pPr>
            <a:endParaRPr lang="en-GB" dirty="0"/>
          </a:p>
        </p:txBody>
      </p:sp>
      <p:sp>
        <p:nvSpPr>
          <p:cNvPr id="5" name="Text Placeholder 4"/>
          <p:cNvSpPr txBox="1">
            <a:spLocks/>
          </p:cNvSpPr>
          <p:nvPr/>
        </p:nvSpPr>
        <p:spPr bwMode="auto">
          <a:xfrm>
            <a:off x="1177734" y="1838790"/>
            <a:ext cx="3438525" cy="10239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80000"/>
              </a:lnSpc>
              <a:buFont typeface="Arial" charset="0"/>
              <a:buNone/>
            </a:pPr>
            <a:r>
              <a:rPr lang="en-GB" sz="2400" dirty="0" smtClean="0">
                <a:latin typeface="Calibri" charset="0"/>
              </a:rPr>
              <a:t>Roast beef becomes</a:t>
            </a:r>
          </a:p>
          <a:p>
            <a:pPr algn="ctr">
              <a:lnSpc>
                <a:spcPct val="80000"/>
              </a:lnSpc>
              <a:buFont typeface="Arial" charset="0"/>
              <a:buNone/>
            </a:pPr>
            <a:r>
              <a:rPr lang="en-GB" sz="2400" dirty="0">
                <a:latin typeface="Calibri" charset="0"/>
              </a:rPr>
              <a:t>c</a:t>
            </a:r>
            <a:r>
              <a:rPr lang="en-GB" sz="2400" dirty="0" smtClean="0">
                <a:latin typeface="Calibri" charset="0"/>
              </a:rPr>
              <a:t>ottage pie</a:t>
            </a:r>
            <a:endParaRPr lang="en-GB" sz="2400" dirty="0">
              <a:latin typeface="Calibri" charset="0"/>
            </a:endParaRPr>
          </a:p>
        </p:txBody>
      </p:sp>
      <p:pic>
        <p:nvPicPr>
          <p:cNvPr id="6" name="Picture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00047" y="2692400"/>
            <a:ext cx="2403475"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Content Placeholder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00046" y="4239220"/>
            <a:ext cx="2403475" cy="1351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75813" y="2692400"/>
            <a:ext cx="2334387"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bwMode="auto">
          <a:xfrm>
            <a:off x="4977439" y="4248150"/>
            <a:ext cx="2332761"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Arrow 9"/>
          <p:cNvSpPr/>
          <p:nvPr/>
        </p:nvSpPr>
        <p:spPr>
          <a:xfrm>
            <a:off x="2630073" y="3890388"/>
            <a:ext cx="420011" cy="715524"/>
          </a:xfrm>
          <a:prstGeom prst="downArrow">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Down Arrow 10"/>
          <p:cNvSpPr/>
          <p:nvPr/>
        </p:nvSpPr>
        <p:spPr>
          <a:xfrm>
            <a:off x="5910162" y="3890388"/>
            <a:ext cx="420011" cy="715524"/>
          </a:xfrm>
          <a:prstGeom prst="downArrow">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6498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8.jpg"/>
          <p:cNvPicPr>
            <a:picLocks noChangeAspect="1"/>
          </p:cNvPicPr>
          <p:nvPr/>
        </p:nvPicPr>
        <p:blipFill>
          <a:blip r:embed="rId3"/>
          <a:stretch>
            <a:fillRect/>
          </a:stretch>
        </p:blipFill>
        <p:spPr>
          <a:xfrm>
            <a:off x="1104901" y="504825"/>
            <a:ext cx="6865938" cy="518275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Use for 9.jpg"/>
          <p:cNvPicPr>
            <a:picLocks noChangeAspect="1"/>
          </p:cNvPicPr>
          <p:nvPr/>
        </p:nvPicPr>
        <p:blipFill>
          <a:blip r:embed="rId3"/>
          <a:stretch>
            <a:fillRect/>
          </a:stretch>
        </p:blipFill>
        <p:spPr>
          <a:xfrm>
            <a:off x="1837060" y="1524001"/>
            <a:ext cx="5655940" cy="4219510"/>
          </a:xfrm>
          <a:prstGeom prst="rect">
            <a:avLst/>
          </a:prstGeom>
        </p:spPr>
      </p:pic>
      <p:sp>
        <p:nvSpPr>
          <p:cNvPr id="4" name="Trapezoid 3"/>
          <p:cNvSpPr/>
          <p:nvPr/>
        </p:nvSpPr>
        <p:spPr>
          <a:xfrm>
            <a:off x="1180032" y="445141"/>
            <a:ext cx="6740185" cy="1154976"/>
          </a:xfrm>
          <a:prstGeom prst="trapezoid">
            <a:avLst>
              <a:gd name="adj" fmla="val 5195"/>
            </a:avLst>
          </a:prstGeom>
          <a:solidFill>
            <a:srgbClr val="13A53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294122" y="4578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chemeClr val="bg1"/>
                </a:solidFill>
                <a:latin typeface="Arial Black"/>
                <a:cs typeface="Arial Black"/>
              </a:rPr>
              <a:t>Organisations helping </a:t>
            </a:r>
            <a:br>
              <a:rPr lang="en-GB" sz="3200" dirty="0" smtClean="0">
                <a:solidFill>
                  <a:schemeClr val="bg1"/>
                </a:solidFill>
                <a:latin typeface="Arial Black"/>
                <a:cs typeface="Arial Black"/>
              </a:rPr>
            </a:br>
            <a:r>
              <a:rPr lang="en-GB" sz="3200" dirty="0" smtClean="0">
                <a:solidFill>
                  <a:schemeClr val="bg1"/>
                </a:solidFill>
                <a:latin typeface="Arial Black"/>
                <a:cs typeface="Arial Black"/>
              </a:rPr>
              <a:t>to eliminate </a:t>
            </a:r>
            <a:r>
              <a:rPr lang="en-GB" sz="3200" dirty="0">
                <a:solidFill>
                  <a:schemeClr val="bg1"/>
                </a:solidFill>
                <a:latin typeface="Arial Black"/>
                <a:cs typeface="Arial Black"/>
              </a:rPr>
              <a:t>food waste</a:t>
            </a:r>
            <a:endParaRPr kumimoji="0" lang="en-GB" sz="3200" b="0" i="0" u="none" strike="noStrike" kern="1200" cap="none" spc="0" normalizeH="0" baseline="0" noProof="0" dirty="0">
              <a:ln>
                <a:noFill/>
              </a:ln>
              <a:solidFill>
                <a:schemeClr val="bg1"/>
              </a:solidFill>
              <a:effectLst/>
              <a:uLnTx/>
              <a:uFillTx/>
              <a:latin typeface="Arial Black"/>
              <a:ea typeface="ＭＳ Ｐゴシック" charset="-128"/>
              <a:cs typeface="Arial Black"/>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E7C0KG_.jpg"/>
          <p:cNvPicPr>
            <a:picLocks noChangeAspect="1"/>
          </p:cNvPicPr>
          <p:nvPr/>
        </p:nvPicPr>
        <p:blipFill>
          <a:blip r:embed="rId3"/>
          <a:stretch>
            <a:fillRect/>
          </a:stretch>
        </p:blipFill>
        <p:spPr>
          <a:xfrm>
            <a:off x="609600" y="534139"/>
            <a:ext cx="7924800" cy="5272717"/>
          </a:xfrm>
          <a:prstGeom prst="rect">
            <a:avLst/>
          </a:prstGeom>
        </p:spPr>
      </p:pic>
      <p:sp>
        <p:nvSpPr>
          <p:cNvPr id="2" name="Trapezoid 1"/>
          <p:cNvSpPr/>
          <p:nvPr/>
        </p:nvSpPr>
        <p:spPr>
          <a:xfrm flipV="1">
            <a:off x="1041400" y="445141"/>
            <a:ext cx="7035800" cy="625584"/>
          </a:xfrm>
          <a:prstGeom prst="trapezoid">
            <a:avLst/>
          </a:pr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294122" y="4451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Making use of unwanted food</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extLst>
      <p:ext uri="{BB962C8B-B14F-4D97-AF65-F5344CB8AC3E}">
        <p14:creationId xmlns:p14="http://schemas.microsoft.com/office/powerpoint/2010/main" val="1759110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10.jpg"/>
          <p:cNvPicPr>
            <a:picLocks noChangeAspect="1"/>
          </p:cNvPicPr>
          <p:nvPr/>
        </p:nvPicPr>
        <p:blipFill>
          <a:blip r:embed="rId3"/>
          <a:stretch>
            <a:fillRect/>
          </a:stretch>
        </p:blipFill>
        <p:spPr>
          <a:xfrm>
            <a:off x="1092201" y="477836"/>
            <a:ext cx="6935788" cy="5223249"/>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 for 11.jpg"/>
          <p:cNvPicPr>
            <a:picLocks noChangeAspect="1"/>
          </p:cNvPicPr>
          <p:nvPr/>
        </p:nvPicPr>
        <p:blipFill>
          <a:blip r:embed="rId3"/>
          <a:stretch>
            <a:fillRect/>
          </a:stretch>
        </p:blipFill>
        <p:spPr>
          <a:xfrm>
            <a:off x="1066801" y="471487"/>
            <a:ext cx="6973888" cy="524374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949447" y="840314"/>
            <a:ext cx="5435600" cy="4203700"/>
          </a:xfrm>
          <a:prstGeom prst="rect">
            <a:avLst/>
          </a:prstGeom>
        </p:spPr>
      </p:pic>
    </p:spTree>
    <p:extLst>
      <p:ext uri="{BB962C8B-B14F-4D97-AF65-F5344CB8AC3E}">
        <p14:creationId xmlns:p14="http://schemas.microsoft.com/office/powerpoint/2010/main" val="2133345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2349500" y="714380"/>
            <a:ext cx="4826000" cy="3454400"/>
          </a:xfrm>
          <a:prstGeom prst="rect">
            <a:avLst/>
          </a:prstGeom>
        </p:spPr>
      </p:pic>
      <p:pic>
        <p:nvPicPr>
          <p:cNvPr id="10" name="Picture 9"/>
          <p:cNvPicPr>
            <a:picLocks noChangeAspect="1"/>
          </p:cNvPicPr>
          <p:nvPr/>
        </p:nvPicPr>
        <p:blipFill>
          <a:blip r:embed="rId4"/>
          <a:stretch>
            <a:fillRect/>
          </a:stretch>
        </p:blipFill>
        <p:spPr>
          <a:xfrm rot="10800000">
            <a:off x="2699782" y="3952881"/>
            <a:ext cx="3975100" cy="723900"/>
          </a:xfrm>
          <a:prstGeom prst="rect">
            <a:avLst/>
          </a:prstGeom>
        </p:spPr>
      </p:pic>
      <p:sp>
        <p:nvSpPr>
          <p:cNvPr id="4" name="Title 1"/>
          <p:cNvSpPr txBox="1">
            <a:spLocks/>
          </p:cNvSpPr>
          <p:nvPr/>
        </p:nvSpPr>
        <p:spPr bwMode="auto">
          <a:xfrm>
            <a:off x="2226689" y="4079880"/>
            <a:ext cx="5012311" cy="47235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2800" b="0" i="0" u="none" strike="noStrike" kern="1200" cap="none" spc="0" normalizeH="0" baseline="0" dirty="0" smtClean="0">
                <a:ln>
                  <a:noFill/>
                </a:ln>
                <a:solidFill>
                  <a:schemeClr val="bg1"/>
                </a:solidFill>
                <a:effectLst/>
                <a:uLnTx/>
                <a:uFillTx/>
                <a:latin typeface="Arial Black"/>
                <a:ea typeface="ＭＳ Ｐゴシック" charset="-128"/>
                <a:cs typeface="Arial Black"/>
              </a:rPr>
              <a:t>Closing assembly</a:t>
            </a:r>
            <a:endParaRPr kumimoji="0" lang="en-GB" altLang="en-US" sz="2800" b="0" i="0" u="none" strike="noStrike" kern="1200" cap="none" spc="0" normalizeH="0" baseline="0" dirty="0">
              <a:ln>
                <a:noFill/>
              </a:ln>
              <a:solidFill>
                <a:schemeClr val="bg1"/>
              </a:solidFill>
              <a:effectLst/>
              <a:uLnTx/>
              <a:uFillTx/>
              <a:latin typeface="Arial Black"/>
              <a:ea typeface="ＭＳ Ｐゴシック" charset="-128"/>
              <a:cs typeface="Arial Black"/>
            </a:endParaRPr>
          </a:p>
        </p:txBody>
      </p:sp>
    </p:spTree>
    <p:extLst>
      <p:ext uri="{BB962C8B-B14F-4D97-AF65-F5344CB8AC3E}">
        <p14:creationId xmlns:p14="http://schemas.microsoft.com/office/powerpoint/2010/main" val="1930549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6"/>
          <p:cNvSpPr txBox="1">
            <a:spLocks/>
          </p:cNvSpPr>
          <p:nvPr/>
        </p:nvSpPr>
        <p:spPr>
          <a:xfrm>
            <a:off x="486844" y="1390650"/>
            <a:ext cx="7895156" cy="3917950"/>
          </a:xfrm>
          <a:prstGeom prst="rect">
            <a:avLst/>
          </a:prstGeom>
        </p:spPr>
        <p:txBody>
          <a:bodyPr vert="horz" wrap="square" lIns="91440" tIns="45720" rIns="91440" bIns="45720" numCol="1" anchor="t" anchorCtr="0" compatLnSpc="1">
            <a:prstTxWarp prst="textNoShape">
              <a:avLst/>
            </a:prstTxWarp>
            <a:noAutofit/>
          </a:bodyPr>
          <a:lstStyle/>
          <a:p>
            <a:pPr marL="285750" indent="-285750">
              <a:buClr>
                <a:srgbClr val="DD3C00"/>
              </a:buClr>
              <a:buSzPct val="150000"/>
              <a:buFont typeface="Arial" charset="0"/>
              <a:buChar char="•"/>
            </a:pPr>
            <a:r>
              <a:rPr lang="en-GB" sz="2000" dirty="0">
                <a:latin typeface="Frutiger CE 55 Roman" charset="0"/>
                <a:ea typeface="Frutiger CE 55 Roman" charset="0"/>
                <a:cs typeface="Frutiger CE 55 Roman" charset="0"/>
              </a:rPr>
              <a:t>We took part in </a:t>
            </a:r>
            <a:r>
              <a:rPr lang="en-GB" sz="2000" b="1" dirty="0" smtClean="0">
                <a:latin typeface="Frutiger CE 55 Roman" charset="0"/>
                <a:ea typeface="Frutiger CE 55 Roman" charset="0"/>
                <a:cs typeface="Frutiger CE 55 Roman" charset="0"/>
              </a:rPr>
              <a:t>Waste Week </a:t>
            </a:r>
            <a:r>
              <a:rPr lang="en-GB" sz="2000" dirty="0" smtClean="0">
                <a:latin typeface="Frutiger CE 55 Roman" charset="0"/>
                <a:ea typeface="Frutiger CE 55 Roman" charset="0"/>
                <a:cs typeface="Frutiger CE 55 Roman" charset="0"/>
              </a:rPr>
              <a:t>on </a:t>
            </a:r>
            <a:r>
              <a:rPr lang="en-GB" sz="2000" dirty="0">
                <a:latin typeface="Frutiger CE 55 Roman" charset="0"/>
                <a:ea typeface="Frutiger CE 55 Roman" charset="0"/>
                <a:cs typeface="Frutiger CE 55 Roman" charset="0"/>
              </a:rPr>
              <a:t>[insert dates]</a:t>
            </a:r>
          </a:p>
          <a:p>
            <a:pPr marL="285750" indent="-285750">
              <a:buClr>
                <a:srgbClr val="DD3C00"/>
              </a:buClr>
              <a:buSzPct val="150000"/>
              <a:buFont typeface="Arial" charset="0"/>
              <a:buChar char="•"/>
            </a:pPr>
            <a:endParaRPr lang="en-GB" sz="2000" dirty="0">
              <a:latin typeface="Frutiger CE 55 Roman" charset="0"/>
              <a:ea typeface="Frutiger CE 55 Roman" charset="0"/>
              <a:cs typeface="Frutiger CE 55 Roman" charset="0"/>
            </a:endParaRPr>
          </a:p>
          <a:p>
            <a:pPr marL="285750" indent="-285750">
              <a:buClr>
                <a:srgbClr val="DD3C00"/>
              </a:buClr>
              <a:buSzPct val="150000"/>
              <a:buFont typeface="Arial" charset="0"/>
              <a:buChar char="•"/>
            </a:pPr>
            <a:r>
              <a:rPr lang="en-GB" sz="2000" dirty="0">
                <a:latin typeface="Frutiger CE 55 Roman" charset="0"/>
                <a:ea typeface="Frutiger CE 55 Roman" charset="0"/>
                <a:cs typeface="Frutiger CE 55 Roman" charset="0"/>
              </a:rPr>
              <a:t>The </a:t>
            </a:r>
            <a:r>
              <a:rPr lang="en-GB" sz="2000" b="1" dirty="0">
                <a:latin typeface="Frutiger CE 55 Roman" charset="0"/>
                <a:ea typeface="Frutiger CE 55 Roman" charset="0"/>
                <a:cs typeface="Frutiger CE 55 Roman" charset="0"/>
              </a:rPr>
              <a:t>campaign was led by </a:t>
            </a:r>
            <a:r>
              <a:rPr lang="en-GB" sz="2000" dirty="0">
                <a:latin typeface="Frutiger CE 55 Roman" charset="0"/>
                <a:ea typeface="Frutiger CE 55 Roman" charset="0"/>
                <a:cs typeface="Frutiger CE 55 Roman" charset="0"/>
              </a:rPr>
              <a:t>[insert names e.g. Eco Club or class] and </a:t>
            </a:r>
            <a:r>
              <a:rPr lang="en-GB" sz="2000" b="1" dirty="0">
                <a:latin typeface="Frutiger CE 55 Roman" charset="0"/>
                <a:ea typeface="Frutiger CE 55 Roman" charset="0"/>
                <a:cs typeface="Frutiger CE 55 Roman" charset="0"/>
              </a:rPr>
              <a:t>[insert number of] children took part</a:t>
            </a:r>
          </a:p>
          <a:p>
            <a:pPr marL="285750" indent="-285750">
              <a:buClr>
                <a:srgbClr val="DD3C00"/>
              </a:buClr>
              <a:buSzPct val="150000"/>
              <a:buFont typeface="Arial" charset="0"/>
              <a:buChar char="•"/>
            </a:pPr>
            <a:endParaRPr lang="en-GB" sz="2000" dirty="0">
              <a:latin typeface="Frutiger CE 55 Roman" charset="0"/>
              <a:ea typeface="Frutiger CE 55 Roman" charset="0"/>
              <a:cs typeface="Frutiger CE 55 Roman" charset="0"/>
            </a:endParaRPr>
          </a:p>
          <a:p>
            <a:pPr marL="285750" indent="-285750">
              <a:buClr>
                <a:srgbClr val="DD3C00"/>
              </a:buClr>
              <a:buSzPct val="150000"/>
              <a:buFont typeface="Arial" charset="0"/>
              <a:buChar char="•"/>
            </a:pPr>
            <a:r>
              <a:rPr lang="en-GB" sz="2000" dirty="0">
                <a:latin typeface="Frutiger CE 55 Roman" charset="0"/>
                <a:ea typeface="Frutiger CE 55 Roman" charset="0"/>
                <a:cs typeface="Frutiger CE 55 Roman" charset="0"/>
              </a:rPr>
              <a:t>More than </a:t>
            </a:r>
            <a:r>
              <a:rPr lang="en-GB" sz="2000" b="1" dirty="0">
                <a:latin typeface="Frutiger CE 55 Roman" charset="0"/>
                <a:ea typeface="Frutiger CE 55 Roman" charset="0"/>
                <a:cs typeface="Frutiger CE 55 Roman" charset="0"/>
              </a:rPr>
              <a:t>[insert number of] schools </a:t>
            </a:r>
            <a:r>
              <a:rPr lang="en-GB" sz="2000" dirty="0">
                <a:latin typeface="Frutiger CE 55 Roman" charset="0"/>
                <a:ea typeface="Frutiger CE 55 Roman" charset="0"/>
                <a:cs typeface="Frutiger CE 55 Roman" charset="0"/>
              </a:rPr>
              <a:t>joined in with us</a:t>
            </a:r>
            <a:r>
              <a:rPr lang="en-GB" sz="2000" dirty="0" smtClean="0">
                <a:latin typeface="Frutiger CE 55 Roman" charset="0"/>
                <a:ea typeface="Frutiger CE 55 Roman" charset="0"/>
                <a:cs typeface="Frutiger CE 55 Roman" charset="0"/>
              </a:rPr>
              <a:t>!</a:t>
            </a:r>
          </a:p>
          <a:p>
            <a:pPr marL="285750" indent="-285750">
              <a:buClr>
                <a:srgbClr val="DD3C00"/>
              </a:buClr>
              <a:buSzPct val="150000"/>
              <a:buFont typeface="Arial" charset="0"/>
              <a:buChar char="•"/>
            </a:pPr>
            <a:endParaRPr lang="en-GB" sz="2000" dirty="0" smtClean="0">
              <a:latin typeface="Frutiger CE 55 Roman" charset="0"/>
              <a:ea typeface="Frutiger CE 55 Roman" charset="0"/>
              <a:cs typeface="Frutiger CE 55 Roman" charset="0"/>
            </a:endParaRPr>
          </a:p>
          <a:p>
            <a:pPr marL="285750" indent="-285750">
              <a:buClr>
                <a:srgbClr val="DD3C00"/>
              </a:buClr>
              <a:buSzPct val="150000"/>
              <a:buFont typeface="Arial" charset="0"/>
              <a:buChar char="•"/>
            </a:pPr>
            <a:r>
              <a:rPr lang="en-GB" sz="2000" dirty="0" smtClean="0">
                <a:latin typeface="Frutiger CE 55 Roman" charset="0"/>
                <a:ea typeface="Frutiger CE 55 Roman" charset="0"/>
                <a:cs typeface="Frutiger CE 55 Roman" charset="0"/>
              </a:rPr>
              <a:t>We collected </a:t>
            </a:r>
            <a:r>
              <a:rPr lang="en-GB" sz="2000" b="1" dirty="0" smtClean="0">
                <a:latin typeface="Frutiger CE 55 Roman" charset="0"/>
                <a:ea typeface="Frutiger CE 55 Roman" charset="0"/>
                <a:cs typeface="Frutiger CE 55 Roman" charset="0"/>
              </a:rPr>
              <a:t>[insert amount of waste collected e.g. 6 bags of rubbish]</a:t>
            </a:r>
            <a:r>
              <a:rPr lang="en-GB" sz="2000" dirty="0" smtClean="0">
                <a:latin typeface="Frutiger CE 55 Roman" charset="0"/>
                <a:ea typeface="Frutiger CE 55 Roman" charset="0"/>
                <a:cs typeface="Frutiger CE 55 Roman" charset="0"/>
              </a:rPr>
              <a:t> at the start of the campaign.</a:t>
            </a:r>
          </a:p>
          <a:p>
            <a:pPr marL="285750" indent="-285750">
              <a:buClr>
                <a:srgbClr val="DD3C00"/>
              </a:buClr>
              <a:buSzPct val="150000"/>
              <a:buFont typeface="Arial" charset="0"/>
              <a:buChar char="•"/>
            </a:pPr>
            <a:endParaRPr lang="en-GB" sz="2000" dirty="0">
              <a:latin typeface="Frutiger CE 55 Roman" charset="0"/>
              <a:ea typeface="Frutiger CE 55 Roman" charset="0"/>
              <a:cs typeface="Frutiger CE 55 Roman" charset="0"/>
            </a:endParaRPr>
          </a:p>
          <a:p>
            <a:pPr marL="285750" indent="-285750">
              <a:buClr>
                <a:srgbClr val="DD3C00"/>
              </a:buClr>
              <a:buSzPct val="150000"/>
              <a:buFont typeface="Arial" charset="0"/>
              <a:buChar char="•"/>
            </a:pPr>
            <a:r>
              <a:rPr lang="en-GB" sz="2000" dirty="0" smtClean="0">
                <a:latin typeface="Frutiger CE 55 Roman" charset="0"/>
                <a:ea typeface="Frutiger CE 55 Roman" charset="0"/>
                <a:cs typeface="Frutiger CE 55 Roman" charset="0"/>
              </a:rPr>
              <a:t>By the end of our campaign, we had reduced our waste by </a:t>
            </a:r>
            <a:r>
              <a:rPr lang="en-GB" sz="2000" b="1" dirty="0" smtClean="0">
                <a:latin typeface="Frutiger CE 55 Roman" charset="0"/>
                <a:ea typeface="Frutiger CE 55 Roman" charset="0"/>
                <a:cs typeface="Frutiger CE 55 Roman" charset="0"/>
              </a:rPr>
              <a:t>[insert figure from the waste audit]</a:t>
            </a:r>
            <a:endParaRPr lang="en-GB" sz="2000" b="1" dirty="0">
              <a:latin typeface="Frutiger CE 55 Roman" charset="0"/>
              <a:ea typeface="Frutiger CE 55 Roman" charset="0"/>
              <a:cs typeface="Frutiger CE 55 Roman" charset="0"/>
            </a:endParaRPr>
          </a:p>
          <a:p>
            <a:pPr marL="285750" indent="-285750">
              <a:buClr>
                <a:srgbClr val="DD3C00"/>
              </a:buClr>
              <a:buSzPct val="150000"/>
              <a:buFont typeface="Arial" charset="0"/>
              <a:buChar char="•"/>
            </a:pPr>
            <a:endParaRPr lang="en-GB" sz="2000" dirty="0">
              <a:latin typeface="Frutiger CE 55 Roman" charset="0"/>
              <a:ea typeface="Frutiger CE 55 Roman" charset="0"/>
              <a:cs typeface="Frutiger CE 55 Roman" charset="0"/>
            </a:endParaRPr>
          </a:p>
        </p:txBody>
      </p:sp>
      <p:sp>
        <p:nvSpPr>
          <p:cNvPr id="8" name="Trapezoid 7"/>
          <p:cNvSpPr/>
          <p:nvPr/>
        </p:nvSpPr>
        <p:spPr>
          <a:xfrm>
            <a:off x="930026" y="445141"/>
            <a:ext cx="7280198" cy="625584"/>
          </a:xfrm>
          <a:prstGeom prst="trapezoid">
            <a:avLst/>
          </a:pr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1"/>
          <p:cNvSpPr txBox="1">
            <a:spLocks/>
          </p:cNvSpPr>
          <p:nvPr/>
        </p:nvSpPr>
        <p:spPr bwMode="auto">
          <a:xfrm>
            <a:off x="294122" y="445141"/>
            <a:ext cx="8556120" cy="54493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Our Waste Week campaign</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extLst>
      <p:ext uri="{BB962C8B-B14F-4D97-AF65-F5344CB8AC3E}">
        <p14:creationId xmlns:p14="http://schemas.microsoft.com/office/powerpoint/2010/main" val="12486834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1612900" y="548351"/>
            <a:ext cx="5616601" cy="751065"/>
          </a:xfrm>
          <a:custGeom>
            <a:avLst/>
            <a:gdLst>
              <a:gd name="connsiteX0" fmla="*/ 259763 w 4228356"/>
              <a:gd name="connsiteY0" fmla="*/ 0 h 721515"/>
              <a:gd name="connsiteX1" fmla="*/ 0 w 4228356"/>
              <a:gd name="connsiteY1" fmla="*/ 721515 h 721515"/>
              <a:gd name="connsiteX2" fmla="*/ 4228356 w 4228356"/>
              <a:gd name="connsiteY2" fmla="*/ 620503 h 721515"/>
              <a:gd name="connsiteX3" fmla="*/ 4156200 w 4228356"/>
              <a:gd name="connsiteY3" fmla="*/ 0 h 721515"/>
              <a:gd name="connsiteX4" fmla="*/ 259763 w 4228356"/>
              <a:gd name="connsiteY4" fmla="*/ 0 h 721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8356" h="721515">
                <a:moveTo>
                  <a:pt x="259763" y="0"/>
                </a:moveTo>
                <a:lnTo>
                  <a:pt x="0" y="721515"/>
                </a:lnTo>
                <a:lnTo>
                  <a:pt x="4228356" y="620503"/>
                </a:lnTo>
                <a:lnTo>
                  <a:pt x="4156200" y="0"/>
                </a:lnTo>
                <a:lnTo>
                  <a:pt x="259763" y="0"/>
                </a:lnTo>
                <a:close/>
              </a:path>
            </a:pathLst>
          </a:custGeom>
          <a:solidFill>
            <a:srgbClr val="DD3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itle 1"/>
          <p:cNvSpPr txBox="1">
            <a:spLocks/>
          </p:cNvSpPr>
          <p:nvPr/>
        </p:nvSpPr>
        <p:spPr bwMode="auto">
          <a:xfrm>
            <a:off x="-414218" y="619835"/>
            <a:ext cx="9833805" cy="6644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3500" b="0" i="0" u="none" strike="noStrike" kern="1200" cap="none" spc="0" normalizeH="0" baseline="0" noProof="0" dirty="0" smtClean="0">
                <a:ln>
                  <a:noFill/>
                </a:ln>
                <a:solidFill>
                  <a:schemeClr val="bg1"/>
                </a:solidFill>
                <a:effectLst/>
                <a:uLnTx/>
                <a:uFillTx/>
                <a:latin typeface="Arial Black"/>
                <a:ea typeface="ＭＳ Ｐゴシック" charset="-128"/>
                <a:cs typeface="Arial Black"/>
              </a:rPr>
              <a:t>What </a:t>
            </a:r>
            <a:r>
              <a:rPr kumimoji="0" lang="en-US" altLang="en-US" sz="3500" b="0" i="0" u="none" strike="noStrike" kern="1200" cap="none" spc="0" normalizeH="0" baseline="0" noProof="0" smtClean="0">
                <a:ln>
                  <a:noFill/>
                </a:ln>
                <a:solidFill>
                  <a:schemeClr val="bg1"/>
                </a:solidFill>
                <a:effectLst/>
                <a:uLnTx/>
                <a:uFillTx/>
                <a:latin typeface="Arial Black"/>
                <a:ea typeface="ＭＳ Ｐゴシック" charset="-128"/>
                <a:cs typeface="Arial Black"/>
              </a:rPr>
              <a:t>we discovered</a:t>
            </a:r>
            <a:endParaRPr kumimoji="0" lang="en-GB" altLang="en-US" sz="3500" b="0" i="0" u="none" strike="noStrike" kern="1200" cap="none" spc="0" normalizeH="0" baseline="0" noProof="0" dirty="0">
              <a:ln>
                <a:noFill/>
              </a:ln>
              <a:solidFill>
                <a:schemeClr val="bg1"/>
              </a:solidFill>
              <a:effectLst/>
              <a:uLnTx/>
              <a:uFillTx/>
              <a:latin typeface="Arial Black"/>
              <a:ea typeface="ＭＳ Ｐゴシック" charset="-128"/>
              <a:cs typeface="Arial Black"/>
            </a:endParaRPr>
          </a:p>
        </p:txBody>
      </p:sp>
      <p:pic>
        <p:nvPicPr>
          <p:cNvPr id="9" name="Picture 8" descr="WW 2018 Joint Pack.jpg"/>
          <p:cNvPicPr>
            <a:picLocks noChangeAspect="1"/>
          </p:cNvPicPr>
          <p:nvPr/>
        </p:nvPicPr>
        <p:blipFill>
          <a:blip r:embed="rId3"/>
          <a:stretch>
            <a:fillRect/>
          </a:stretch>
        </p:blipFill>
        <p:spPr>
          <a:xfrm>
            <a:off x="354012" y="1481138"/>
            <a:ext cx="8408988" cy="4240784"/>
          </a:xfrm>
          <a:prstGeom prst="rect">
            <a:avLst/>
          </a:prstGeom>
        </p:spPr>
      </p:pic>
    </p:spTree>
    <p:extLst>
      <p:ext uri="{BB962C8B-B14F-4D97-AF65-F5344CB8AC3E}">
        <p14:creationId xmlns:p14="http://schemas.microsoft.com/office/powerpoint/2010/main" val="1126651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POD MASTER 1">
  <a:themeElements>
    <a:clrScheme name="POD">
      <a:dk1>
        <a:sysClr val="windowText" lastClr="000000"/>
      </a:dk1>
      <a:lt1>
        <a:sysClr val="window" lastClr="FFFFFF"/>
      </a:lt1>
      <a:dk2>
        <a:srgbClr val="232A72"/>
      </a:dk2>
      <a:lt2>
        <a:srgbClr val="EEECE1"/>
      </a:lt2>
      <a:accent1>
        <a:srgbClr val="0069B4"/>
      </a:accent1>
      <a:accent2>
        <a:srgbClr val="E84E0F"/>
      </a:accent2>
      <a:accent3>
        <a:srgbClr val="13A538"/>
      </a:accent3>
      <a:accent4>
        <a:srgbClr val="F59C00"/>
      </a:accent4>
      <a:accent5>
        <a:srgbClr val="C8D300"/>
      </a:accent5>
      <a:accent6>
        <a:srgbClr val="232A72"/>
      </a:accent6>
      <a:hlink>
        <a:srgbClr val="E84E0F"/>
      </a:hlink>
      <a:folHlink>
        <a:srgbClr val="0069B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POD">
      <a:dk1>
        <a:srgbClr val="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59C00"/>
      </a:hlink>
      <a:folHlink>
        <a:srgbClr val="9C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POD MASTER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OD MASTER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POD MASTER 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POD MASTER BACK RE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OD MASTER BACK BL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1965</TotalTime>
  <Words>3058</Words>
  <Application>Microsoft Office PowerPoint</Application>
  <PresentationFormat>On-screen Show (4:3)</PresentationFormat>
  <Paragraphs>265</Paragraphs>
  <Slides>22</Slides>
  <Notes>22</Notes>
  <HiddenSlides>0</HiddenSlides>
  <MMClips>0</MMClips>
  <ScaleCrop>false</ScaleCrop>
  <HeadingPairs>
    <vt:vector size="6" baseType="variant">
      <vt:variant>
        <vt:lpstr>Fonts Used</vt:lpstr>
      </vt:variant>
      <vt:variant>
        <vt:i4>5</vt:i4>
      </vt:variant>
      <vt:variant>
        <vt:lpstr>Theme</vt:lpstr>
      </vt:variant>
      <vt:variant>
        <vt:i4>8</vt:i4>
      </vt:variant>
      <vt:variant>
        <vt:lpstr>Slide Titles</vt:lpstr>
      </vt:variant>
      <vt:variant>
        <vt:i4>22</vt:i4>
      </vt:variant>
    </vt:vector>
  </HeadingPairs>
  <TitlesOfParts>
    <vt:vector size="35" baseType="lpstr">
      <vt:lpstr>ＭＳ Ｐゴシック</vt:lpstr>
      <vt:lpstr>Arial</vt:lpstr>
      <vt:lpstr>Arial Black</vt:lpstr>
      <vt:lpstr>Calibri</vt:lpstr>
      <vt:lpstr>Frutiger CE 55 Roman</vt:lpstr>
      <vt:lpstr>POD MASTER 1</vt:lpstr>
      <vt:lpstr>Office Theme</vt:lpstr>
      <vt:lpstr>Office Theme</vt:lpstr>
      <vt:lpstr>POD MASTER 2</vt:lpstr>
      <vt:lpstr>POD MASTER 3</vt:lpstr>
      <vt:lpstr>POD MASTER 4</vt:lpstr>
      <vt:lpstr>POD MASTER BACK RED</vt:lpstr>
      <vt:lpstr>POD MASTER BACK BLUE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Art Desk</dc:creator>
  <cp:lastModifiedBy>Teacher</cp:lastModifiedBy>
  <cp:revision>208</cp:revision>
  <dcterms:created xsi:type="dcterms:W3CDTF">2018-02-08T16:33:02Z</dcterms:created>
  <dcterms:modified xsi:type="dcterms:W3CDTF">2018-03-15T20:48:34Z</dcterms:modified>
</cp:coreProperties>
</file>